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59" r:id="rId4"/>
    <p:sldId id="263" r:id="rId5"/>
    <p:sldId id="261" r:id="rId6"/>
    <p:sldId id="264" r:id="rId7"/>
    <p:sldId id="265" r:id="rId8"/>
    <p:sldId id="262" r:id="rId9"/>
    <p:sldId id="267" r:id="rId10"/>
    <p:sldId id="266" r:id="rId11"/>
    <p:sldId id="272" r:id="rId12"/>
    <p:sldId id="268" r:id="rId13"/>
    <p:sldId id="269" r:id="rId14"/>
    <p:sldId id="270" r:id="rId15"/>
    <p:sldId id="271" r:id="rId16"/>
    <p:sldId id="260" r:id="rId17"/>
    <p:sldId id="273" r:id="rId18"/>
    <p:sldId id="274" r:id="rId19"/>
  </p:sldIdLst>
  <p:sldSz cx="12192000" cy="6858000"/>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5782D-7664-4562-B81F-9B9170292306}" v="30" dt="2024-06-13T02:25:14.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snapToGrid="0">
      <p:cViewPr varScale="1">
        <p:scale>
          <a:sx n="82" d="100"/>
          <a:sy n="82" d="100"/>
        </p:scale>
        <p:origin x="658"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Schneider" userId="0e823e34-9b2f-4165-9d16-cb06293f869c" providerId="ADAL" clId="{1AD5782D-7664-4562-B81F-9B9170292306}"/>
    <pc:docChg chg="undo custSel modSld">
      <pc:chgData name="Martin Schneider" userId="0e823e34-9b2f-4165-9d16-cb06293f869c" providerId="ADAL" clId="{1AD5782D-7664-4562-B81F-9B9170292306}" dt="2024-06-13T02:25:14.495" v="369" actId="1076"/>
      <pc:docMkLst>
        <pc:docMk/>
      </pc:docMkLst>
      <pc:sldChg chg="modSp mod">
        <pc:chgData name="Martin Schneider" userId="0e823e34-9b2f-4165-9d16-cb06293f869c" providerId="ADAL" clId="{1AD5782D-7664-4562-B81F-9B9170292306}" dt="2024-06-11T21:15:48.784" v="33" actId="14100"/>
        <pc:sldMkLst>
          <pc:docMk/>
          <pc:sldMk cId="27209010" sldId="256"/>
        </pc:sldMkLst>
        <pc:spChg chg="mod">
          <ac:chgData name="Martin Schneider" userId="0e823e34-9b2f-4165-9d16-cb06293f869c" providerId="ADAL" clId="{1AD5782D-7664-4562-B81F-9B9170292306}" dt="2024-06-11T21:15:48.784" v="33" actId="14100"/>
          <ac:spMkLst>
            <pc:docMk/>
            <pc:sldMk cId="27209010" sldId="256"/>
            <ac:spMk id="10" creationId="{00000000-0000-0000-0000-000000000000}"/>
          </ac:spMkLst>
        </pc:spChg>
      </pc:sldChg>
      <pc:sldChg chg="modSp mod">
        <pc:chgData name="Martin Schneider" userId="0e823e34-9b2f-4165-9d16-cb06293f869c" providerId="ADAL" clId="{1AD5782D-7664-4562-B81F-9B9170292306}" dt="2024-06-11T21:41:14.675" v="214" actId="1076"/>
        <pc:sldMkLst>
          <pc:docMk/>
          <pc:sldMk cId="4045982405" sldId="258"/>
        </pc:sldMkLst>
        <pc:spChg chg="mod">
          <ac:chgData name="Martin Schneider" userId="0e823e34-9b2f-4165-9d16-cb06293f869c" providerId="ADAL" clId="{1AD5782D-7664-4562-B81F-9B9170292306}" dt="2024-06-11T21:10:25.032" v="5" actId="2"/>
          <ac:spMkLst>
            <pc:docMk/>
            <pc:sldMk cId="4045982405" sldId="258"/>
            <ac:spMk id="2" creationId="{00000000-0000-0000-0000-000000000000}"/>
          </ac:spMkLst>
        </pc:spChg>
        <pc:spChg chg="mod">
          <ac:chgData name="Martin Schneider" userId="0e823e34-9b2f-4165-9d16-cb06293f869c" providerId="ADAL" clId="{1AD5782D-7664-4562-B81F-9B9170292306}" dt="2024-06-11T21:41:14.675" v="214" actId="1076"/>
          <ac:spMkLst>
            <pc:docMk/>
            <pc:sldMk cId="4045982405" sldId="258"/>
            <ac:spMk id="7" creationId="{00000000-0000-0000-0000-000000000000}"/>
          </ac:spMkLst>
        </pc:spChg>
        <pc:spChg chg="mod">
          <ac:chgData name="Martin Schneider" userId="0e823e34-9b2f-4165-9d16-cb06293f869c" providerId="ADAL" clId="{1AD5782D-7664-4562-B81F-9B9170292306}" dt="2024-06-11T21:17:01.160" v="38" actId="14100"/>
          <ac:spMkLst>
            <pc:docMk/>
            <pc:sldMk cId="4045982405" sldId="258"/>
            <ac:spMk id="10" creationId="{00000000-0000-0000-0000-000000000000}"/>
          </ac:spMkLst>
        </pc:spChg>
      </pc:sldChg>
      <pc:sldChg chg="modSp mod">
        <pc:chgData name="Martin Schneider" userId="0e823e34-9b2f-4165-9d16-cb06293f869c" providerId="ADAL" clId="{1AD5782D-7664-4562-B81F-9B9170292306}" dt="2024-06-11T22:09:56.690" v="339" actId="1076"/>
        <pc:sldMkLst>
          <pc:docMk/>
          <pc:sldMk cId="4043740584" sldId="259"/>
        </pc:sldMkLst>
        <pc:spChg chg="mod">
          <ac:chgData name="Martin Schneider" userId="0e823e34-9b2f-4165-9d16-cb06293f869c" providerId="ADAL" clId="{1AD5782D-7664-4562-B81F-9B9170292306}" dt="2024-06-11T21:46:23.655" v="227" actId="20577"/>
          <ac:spMkLst>
            <pc:docMk/>
            <pc:sldMk cId="4043740584" sldId="259"/>
            <ac:spMk id="2" creationId="{00000000-0000-0000-0000-000000000000}"/>
          </ac:spMkLst>
        </pc:spChg>
        <pc:spChg chg="mod">
          <ac:chgData name="Martin Schneider" userId="0e823e34-9b2f-4165-9d16-cb06293f869c" providerId="ADAL" clId="{1AD5782D-7664-4562-B81F-9B9170292306}" dt="2024-06-11T22:09:56.690" v="339" actId="1076"/>
          <ac:spMkLst>
            <pc:docMk/>
            <pc:sldMk cId="4043740584" sldId="259"/>
            <ac:spMk id="3" creationId="{130773AF-5B55-DC69-6604-00392757C935}"/>
          </ac:spMkLst>
        </pc:spChg>
        <pc:spChg chg="mod">
          <ac:chgData name="Martin Schneider" userId="0e823e34-9b2f-4165-9d16-cb06293f869c" providerId="ADAL" clId="{1AD5782D-7664-4562-B81F-9B9170292306}" dt="2024-06-11T21:41:53.452" v="216" actId="113"/>
          <ac:spMkLst>
            <pc:docMk/>
            <pc:sldMk cId="4043740584" sldId="259"/>
            <ac:spMk id="7" creationId="{00000000-0000-0000-0000-000000000000}"/>
          </ac:spMkLst>
        </pc:spChg>
        <pc:spChg chg="mod">
          <ac:chgData name="Martin Schneider" userId="0e823e34-9b2f-4165-9d16-cb06293f869c" providerId="ADAL" clId="{1AD5782D-7664-4562-B81F-9B9170292306}" dt="2024-06-11T21:16:11.405" v="36" actId="14100"/>
          <ac:spMkLst>
            <pc:docMk/>
            <pc:sldMk cId="4043740584" sldId="259"/>
            <ac:spMk id="10" creationId="{00000000-0000-0000-0000-000000000000}"/>
          </ac:spMkLst>
        </pc:spChg>
      </pc:sldChg>
      <pc:sldChg chg="modSp mod">
        <pc:chgData name="Martin Schneider" userId="0e823e34-9b2f-4165-9d16-cb06293f869c" providerId="ADAL" clId="{1AD5782D-7664-4562-B81F-9B9170292306}" dt="2024-06-11T21:58:18.158" v="291" actId="20577"/>
        <pc:sldMkLst>
          <pc:docMk/>
          <pc:sldMk cId="1492685637" sldId="260"/>
        </pc:sldMkLst>
        <pc:spChg chg="mod">
          <ac:chgData name="Martin Schneider" userId="0e823e34-9b2f-4165-9d16-cb06293f869c" providerId="ADAL" clId="{1AD5782D-7664-4562-B81F-9B9170292306}" dt="2024-06-11T21:58:13.021" v="290" actId="1076"/>
          <ac:spMkLst>
            <pc:docMk/>
            <pc:sldMk cId="1492685637" sldId="260"/>
            <ac:spMk id="2" creationId="{00000000-0000-0000-0000-000000000000}"/>
          </ac:spMkLst>
        </pc:spChg>
        <pc:spChg chg="mod">
          <ac:chgData name="Martin Schneider" userId="0e823e34-9b2f-4165-9d16-cb06293f869c" providerId="ADAL" clId="{1AD5782D-7664-4562-B81F-9B9170292306}" dt="2024-06-11T21:58:18.158" v="291" actId="20577"/>
          <ac:spMkLst>
            <pc:docMk/>
            <pc:sldMk cId="1492685637" sldId="260"/>
            <ac:spMk id="7" creationId="{00000000-0000-0000-0000-000000000000}"/>
          </ac:spMkLst>
        </pc:spChg>
        <pc:spChg chg="mod">
          <ac:chgData name="Martin Schneider" userId="0e823e34-9b2f-4165-9d16-cb06293f869c" providerId="ADAL" clId="{1AD5782D-7664-4562-B81F-9B9170292306}" dt="2024-06-11T21:57:23.617" v="286" actId="14100"/>
          <ac:spMkLst>
            <pc:docMk/>
            <pc:sldMk cId="1492685637" sldId="260"/>
            <ac:spMk id="10" creationId="{00000000-0000-0000-0000-000000000000}"/>
          </ac:spMkLst>
        </pc:spChg>
      </pc:sldChg>
      <pc:sldChg chg="modSp mod">
        <pc:chgData name="Martin Schneider" userId="0e823e34-9b2f-4165-9d16-cb06293f869c" providerId="ADAL" clId="{1AD5782D-7664-4562-B81F-9B9170292306}" dt="2024-06-11T21:42:24.812" v="217" actId="20577"/>
        <pc:sldMkLst>
          <pc:docMk/>
          <pc:sldMk cId="3723907466" sldId="261"/>
        </pc:sldMkLst>
        <pc:spChg chg="mod">
          <ac:chgData name="Martin Schneider" userId="0e823e34-9b2f-4165-9d16-cb06293f869c" providerId="ADAL" clId="{1AD5782D-7664-4562-B81F-9B9170292306}" dt="2024-06-11T21:34:40.952" v="192" actId="1076"/>
          <ac:spMkLst>
            <pc:docMk/>
            <pc:sldMk cId="3723907466" sldId="261"/>
            <ac:spMk id="2" creationId="{00000000-0000-0000-0000-000000000000}"/>
          </ac:spMkLst>
        </pc:spChg>
        <pc:spChg chg="mod">
          <ac:chgData name="Martin Schneider" userId="0e823e34-9b2f-4165-9d16-cb06293f869c" providerId="ADAL" clId="{1AD5782D-7664-4562-B81F-9B9170292306}" dt="2024-06-11T21:42:24.812" v="217" actId="20577"/>
          <ac:spMkLst>
            <pc:docMk/>
            <pc:sldMk cId="3723907466" sldId="261"/>
            <ac:spMk id="7" creationId="{00000000-0000-0000-0000-000000000000}"/>
          </ac:spMkLst>
        </pc:spChg>
        <pc:spChg chg="mod">
          <ac:chgData name="Martin Schneider" userId="0e823e34-9b2f-4165-9d16-cb06293f869c" providerId="ADAL" clId="{1AD5782D-7664-4562-B81F-9B9170292306}" dt="2024-06-11T21:19:59.764" v="48" actId="14100"/>
          <ac:spMkLst>
            <pc:docMk/>
            <pc:sldMk cId="3723907466" sldId="261"/>
            <ac:spMk id="10" creationId="{00000000-0000-0000-0000-000000000000}"/>
          </ac:spMkLst>
        </pc:spChg>
      </pc:sldChg>
      <pc:sldChg chg="modSp mod">
        <pc:chgData name="Martin Schneider" userId="0e823e34-9b2f-4165-9d16-cb06293f869c" providerId="ADAL" clId="{1AD5782D-7664-4562-B81F-9B9170292306}" dt="2024-06-13T02:25:14.495" v="369" actId="1076"/>
        <pc:sldMkLst>
          <pc:docMk/>
          <pc:sldMk cId="1771441101" sldId="262"/>
        </pc:sldMkLst>
        <pc:spChg chg="mod">
          <ac:chgData name="Martin Schneider" userId="0e823e34-9b2f-4165-9d16-cb06293f869c" providerId="ADAL" clId="{1AD5782D-7664-4562-B81F-9B9170292306}" dt="2024-06-11T21:48:29.203" v="235" actId="255"/>
          <ac:spMkLst>
            <pc:docMk/>
            <pc:sldMk cId="1771441101" sldId="262"/>
            <ac:spMk id="2" creationId="{00000000-0000-0000-0000-000000000000}"/>
          </ac:spMkLst>
        </pc:spChg>
        <pc:spChg chg="mod">
          <ac:chgData name="Martin Schneider" userId="0e823e34-9b2f-4165-9d16-cb06293f869c" providerId="ADAL" clId="{1AD5782D-7664-4562-B81F-9B9170292306}" dt="2024-06-11T21:47:37.614" v="231" actId="20577"/>
          <ac:spMkLst>
            <pc:docMk/>
            <pc:sldMk cId="1771441101" sldId="262"/>
            <ac:spMk id="7" creationId="{00000000-0000-0000-0000-000000000000}"/>
          </ac:spMkLst>
        </pc:spChg>
        <pc:spChg chg="mod">
          <ac:chgData name="Martin Schneider" userId="0e823e34-9b2f-4165-9d16-cb06293f869c" providerId="ADAL" clId="{1AD5782D-7664-4562-B81F-9B9170292306}" dt="2024-06-11T21:47:55.849" v="233" actId="14100"/>
          <ac:spMkLst>
            <pc:docMk/>
            <pc:sldMk cId="1771441101" sldId="262"/>
            <ac:spMk id="10" creationId="{00000000-0000-0000-0000-000000000000}"/>
          </ac:spMkLst>
        </pc:spChg>
        <pc:picChg chg="mod">
          <ac:chgData name="Martin Schneider" userId="0e823e34-9b2f-4165-9d16-cb06293f869c" providerId="ADAL" clId="{1AD5782D-7664-4562-B81F-9B9170292306}" dt="2024-06-11T22:11:58.256" v="340" actId="1076"/>
          <ac:picMkLst>
            <pc:docMk/>
            <pc:sldMk cId="1771441101" sldId="262"/>
            <ac:picMk id="12" creationId="{562D5792-D992-D846-0FF2-38A8F01BA2AD}"/>
          </ac:picMkLst>
        </pc:picChg>
        <pc:picChg chg="mod">
          <ac:chgData name="Martin Schneider" userId="0e823e34-9b2f-4165-9d16-cb06293f869c" providerId="ADAL" clId="{1AD5782D-7664-4562-B81F-9B9170292306}" dt="2024-06-11T21:48:59.267" v="239" actId="1076"/>
          <ac:picMkLst>
            <pc:docMk/>
            <pc:sldMk cId="1771441101" sldId="262"/>
            <ac:picMk id="1032" creationId="{CE53E907-1F79-21E1-D907-364CA0634785}"/>
          </ac:picMkLst>
        </pc:picChg>
        <pc:picChg chg="mod">
          <ac:chgData name="Martin Schneider" userId="0e823e34-9b2f-4165-9d16-cb06293f869c" providerId="ADAL" clId="{1AD5782D-7664-4562-B81F-9B9170292306}" dt="2024-06-13T02:25:14.495" v="369" actId="1076"/>
          <ac:picMkLst>
            <pc:docMk/>
            <pc:sldMk cId="1771441101" sldId="262"/>
            <ac:picMk id="1034" creationId="{39FC0EF4-C865-F7A6-5357-7728F111C945}"/>
          </ac:picMkLst>
        </pc:picChg>
      </pc:sldChg>
      <pc:sldChg chg="modSp mod">
        <pc:chgData name="Martin Schneider" userId="0e823e34-9b2f-4165-9d16-cb06293f869c" providerId="ADAL" clId="{1AD5782D-7664-4562-B81F-9B9170292306}" dt="2024-06-11T21:59:55.918" v="292" actId="255"/>
        <pc:sldMkLst>
          <pc:docMk/>
          <pc:sldMk cId="2221521382" sldId="263"/>
        </pc:sldMkLst>
        <pc:spChg chg="mod">
          <ac:chgData name="Martin Schneider" userId="0e823e34-9b2f-4165-9d16-cb06293f869c" providerId="ADAL" clId="{1AD5782D-7664-4562-B81F-9B9170292306}" dt="2024-06-11T21:19:38.381" v="46" actId="1076"/>
          <ac:spMkLst>
            <pc:docMk/>
            <pc:sldMk cId="2221521382" sldId="263"/>
            <ac:spMk id="2" creationId="{00000000-0000-0000-0000-000000000000}"/>
          </ac:spMkLst>
        </pc:spChg>
        <pc:spChg chg="mod">
          <ac:chgData name="Martin Schneider" userId="0e823e34-9b2f-4165-9d16-cb06293f869c" providerId="ADAL" clId="{1AD5782D-7664-4562-B81F-9B9170292306}" dt="2024-06-11T21:59:55.918" v="292" actId="255"/>
          <ac:spMkLst>
            <pc:docMk/>
            <pc:sldMk cId="2221521382" sldId="263"/>
            <ac:spMk id="7" creationId="{00000000-0000-0000-0000-000000000000}"/>
          </ac:spMkLst>
        </pc:spChg>
        <pc:spChg chg="mod">
          <ac:chgData name="Martin Schneider" userId="0e823e34-9b2f-4165-9d16-cb06293f869c" providerId="ADAL" clId="{1AD5782D-7664-4562-B81F-9B9170292306}" dt="2024-06-11T21:17:47.668" v="41" actId="14100"/>
          <ac:spMkLst>
            <pc:docMk/>
            <pc:sldMk cId="2221521382" sldId="263"/>
            <ac:spMk id="10" creationId="{00000000-0000-0000-0000-000000000000}"/>
          </ac:spMkLst>
        </pc:spChg>
      </pc:sldChg>
      <pc:sldChg chg="modSp mod">
        <pc:chgData name="Martin Schneider" userId="0e823e34-9b2f-4165-9d16-cb06293f869c" providerId="ADAL" clId="{1AD5782D-7664-4562-B81F-9B9170292306}" dt="2024-06-11T21:46:56.363" v="228" actId="20577"/>
        <pc:sldMkLst>
          <pc:docMk/>
          <pc:sldMk cId="3267483168" sldId="264"/>
        </pc:sldMkLst>
        <pc:spChg chg="mod">
          <ac:chgData name="Martin Schneider" userId="0e823e34-9b2f-4165-9d16-cb06293f869c" providerId="ADAL" clId="{1AD5782D-7664-4562-B81F-9B9170292306}" dt="2024-06-11T21:43:36.496" v="219" actId="20577"/>
          <ac:spMkLst>
            <pc:docMk/>
            <pc:sldMk cId="3267483168" sldId="264"/>
            <ac:spMk id="2" creationId="{00000000-0000-0000-0000-000000000000}"/>
          </ac:spMkLst>
        </pc:spChg>
        <pc:spChg chg="mod">
          <ac:chgData name="Martin Schneider" userId="0e823e34-9b2f-4165-9d16-cb06293f869c" providerId="ADAL" clId="{1AD5782D-7664-4562-B81F-9B9170292306}" dt="2024-06-11T21:46:56.363" v="228" actId="20577"/>
          <ac:spMkLst>
            <pc:docMk/>
            <pc:sldMk cId="3267483168" sldId="264"/>
            <ac:spMk id="7" creationId="{00000000-0000-0000-0000-000000000000}"/>
          </ac:spMkLst>
        </pc:spChg>
        <pc:spChg chg="mod">
          <ac:chgData name="Martin Schneider" userId="0e823e34-9b2f-4165-9d16-cb06293f869c" providerId="ADAL" clId="{1AD5782D-7664-4562-B81F-9B9170292306}" dt="2024-06-11T21:29:21.132" v="179" actId="14100"/>
          <ac:spMkLst>
            <pc:docMk/>
            <pc:sldMk cId="3267483168" sldId="264"/>
            <ac:spMk id="10" creationId="{00000000-0000-0000-0000-000000000000}"/>
          </ac:spMkLst>
        </pc:spChg>
      </pc:sldChg>
      <pc:sldChg chg="modSp mod">
        <pc:chgData name="Martin Schneider" userId="0e823e34-9b2f-4165-9d16-cb06293f869c" providerId="ADAL" clId="{1AD5782D-7664-4562-B81F-9B9170292306}" dt="2024-06-11T22:00:28.654" v="296" actId="14100"/>
        <pc:sldMkLst>
          <pc:docMk/>
          <pc:sldMk cId="2022981531" sldId="265"/>
        </pc:sldMkLst>
        <pc:spChg chg="mod">
          <ac:chgData name="Martin Schneider" userId="0e823e34-9b2f-4165-9d16-cb06293f869c" providerId="ADAL" clId="{1AD5782D-7664-4562-B81F-9B9170292306}" dt="2024-06-11T21:45:05.737" v="221" actId="1076"/>
          <ac:spMkLst>
            <pc:docMk/>
            <pc:sldMk cId="2022981531" sldId="265"/>
            <ac:spMk id="2" creationId="{00000000-0000-0000-0000-000000000000}"/>
          </ac:spMkLst>
        </pc:spChg>
        <pc:spChg chg="mod">
          <ac:chgData name="Martin Schneider" userId="0e823e34-9b2f-4165-9d16-cb06293f869c" providerId="ADAL" clId="{1AD5782D-7664-4562-B81F-9B9170292306}" dt="2024-06-11T21:45:13.276" v="222" actId="20577"/>
          <ac:spMkLst>
            <pc:docMk/>
            <pc:sldMk cId="2022981531" sldId="265"/>
            <ac:spMk id="7" creationId="{00000000-0000-0000-0000-000000000000}"/>
          </ac:spMkLst>
        </pc:spChg>
        <pc:spChg chg="mod">
          <ac:chgData name="Martin Schneider" userId="0e823e34-9b2f-4165-9d16-cb06293f869c" providerId="ADAL" clId="{1AD5782D-7664-4562-B81F-9B9170292306}" dt="2024-06-11T22:00:28.654" v="296" actId="14100"/>
          <ac:spMkLst>
            <pc:docMk/>
            <pc:sldMk cId="2022981531" sldId="265"/>
            <ac:spMk id="10" creationId="{00000000-0000-0000-0000-000000000000}"/>
          </ac:spMkLst>
        </pc:spChg>
      </pc:sldChg>
      <pc:sldChg chg="modSp mod">
        <pc:chgData name="Martin Schneider" userId="0e823e34-9b2f-4165-9d16-cb06293f869c" providerId="ADAL" clId="{1AD5782D-7664-4562-B81F-9B9170292306}" dt="2024-06-11T21:53:23.845" v="262" actId="14100"/>
        <pc:sldMkLst>
          <pc:docMk/>
          <pc:sldMk cId="2078872699" sldId="266"/>
        </pc:sldMkLst>
        <pc:spChg chg="mod">
          <ac:chgData name="Martin Schneider" userId="0e823e34-9b2f-4165-9d16-cb06293f869c" providerId="ADAL" clId="{1AD5782D-7664-4562-B81F-9B9170292306}" dt="2024-06-11T21:53:08.819" v="260" actId="20577"/>
          <ac:spMkLst>
            <pc:docMk/>
            <pc:sldMk cId="2078872699" sldId="266"/>
            <ac:spMk id="7" creationId="{00000000-0000-0000-0000-000000000000}"/>
          </ac:spMkLst>
        </pc:spChg>
        <pc:spChg chg="mod">
          <ac:chgData name="Martin Schneider" userId="0e823e34-9b2f-4165-9d16-cb06293f869c" providerId="ADAL" clId="{1AD5782D-7664-4562-B81F-9B9170292306}" dt="2024-06-11T21:53:23.845" v="262" actId="14100"/>
          <ac:spMkLst>
            <pc:docMk/>
            <pc:sldMk cId="2078872699" sldId="266"/>
            <ac:spMk id="10" creationId="{00000000-0000-0000-0000-000000000000}"/>
          </ac:spMkLst>
        </pc:spChg>
      </pc:sldChg>
      <pc:sldChg chg="modSp mod">
        <pc:chgData name="Martin Schneider" userId="0e823e34-9b2f-4165-9d16-cb06293f869c" providerId="ADAL" clId="{1AD5782D-7664-4562-B81F-9B9170292306}" dt="2024-06-11T21:52:45.481" v="257" actId="14100"/>
        <pc:sldMkLst>
          <pc:docMk/>
          <pc:sldMk cId="4191444347" sldId="267"/>
        </pc:sldMkLst>
        <pc:spChg chg="mod">
          <ac:chgData name="Martin Schneider" userId="0e823e34-9b2f-4165-9d16-cb06293f869c" providerId="ADAL" clId="{1AD5782D-7664-4562-B81F-9B9170292306}" dt="2024-06-11T21:52:21.951" v="254" actId="1076"/>
          <ac:spMkLst>
            <pc:docMk/>
            <pc:sldMk cId="4191444347" sldId="267"/>
            <ac:spMk id="2" creationId="{00000000-0000-0000-0000-000000000000}"/>
          </ac:spMkLst>
        </pc:spChg>
        <pc:spChg chg="mod">
          <ac:chgData name="Martin Schneider" userId="0e823e34-9b2f-4165-9d16-cb06293f869c" providerId="ADAL" clId="{1AD5782D-7664-4562-B81F-9B9170292306}" dt="2024-06-11T21:49:38.871" v="242" actId="20577"/>
          <ac:spMkLst>
            <pc:docMk/>
            <pc:sldMk cId="4191444347" sldId="267"/>
            <ac:spMk id="7" creationId="{00000000-0000-0000-0000-000000000000}"/>
          </ac:spMkLst>
        </pc:spChg>
        <pc:spChg chg="mod">
          <ac:chgData name="Martin Schneider" userId="0e823e34-9b2f-4165-9d16-cb06293f869c" providerId="ADAL" clId="{1AD5782D-7664-4562-B81F-9B9170292306}" dt="2024-06-11T21:52:45.481" v="257" actId="14100"/>
          <ac:spMkLst>
            <pc:docMk/>
            <pc:sldMk cId="4191444347" sldId="267"/>
            <ac:spMk id="10" creationId="{00000000-0000-0000-0000-000000000000}"/>
          </ac:spMkLst>
        </pc:spChg>
        <pc:picChg chg="mod">
          <ac:chgData name="Martin Schneider" userId="0e823e34-9b2f-4165-9d16-cb06293f869c" providerId="ADAL" clId="{1AD5782D-7664-4562-B81F-9B9170292306}" dt="2024-06-11T21:51:21.766" v="249" actId="1076"/>
          <ac:picMkLst>
            <pc:docMk/>
            <pc:sldMk cId="4191444347" sldId="267"/>
            <ac:picMk id="4" creationId="{B46797DC-F32F-3DD3-507D-CA77E5B0981A}"/>
          </ac:picMkLst>
        </pc:picChg>
        <pc:picChg chg="mod">
          <ac:chgData name="Martin Schneider" userId="0e823e34-9b2f-4165-9d16-cb06293f869c" providerId="ADAL" clId="{1AD5782D-7664-4562-B81F-9B9170292306}" dt="2024-06-11T21:50:39.792" v="246" actId="1076"/>
          <ac:picMkLst>
            <pc:docMk/>
            <pc:sldMk cId="4191444347" sldId="267"/>
            <ac:picMk id="2050" creationId="{4AA0AD18-12A4-72C6-9593-E6C3EA5630F7}"/>
          </ac:picMkLst>
        </pc:picChg>
        <pc:picChg chg="mod">
          <ac:chgData name="Martin Schneider" userId="0e823e34-9b2f-4165-9d16-cb06293f869c" providerId="ADAL" clId="{1AD5782D-7664-4562-B81F-9B9170292306}" dt="2024-06-11T21:52:29.953" v="255" actId="1076"/>
          <ac:picMkLst>
            <pc:docMk/>
            <pc:sldMk cId="4191444347" sldId="267"/>
            <ac:picMk id="2052" creationId="{59F206A7-2E1B-606C-A407-D2DCB006EF0C}"/>
          </ac:picMkLst>
        </pc:picChg>
        <pc:picChg chg="mod">
          <ac:chgData name="Martin Schneider" userId="0e823e34-9b2f-4165-9d16-cb06293f869c" providerId="ADAL" clId="{1AD5782D-7664-4562-B81F-9B9170292306}" dt="2024-06-11T21:51:02.158" v="248" actId="1076"/>
          <ac:picMkLst>
            <pc:docMk/>
            <pc:sldMk cId="4191444347" sldId="267"/>
            <ac:picMk id="2054" creationId="{53031AA5-8118-FA63-588B-200D7576F441}"/>
          </ac:picMkLst>
        </pc:picChg>
      </pc:sldChg>
      <pc:sldChg chg="modSp mod">
        <pc:chgData name="Martin Schneider" userId="0e823e34-9b2f-4165-9d16-cb06293f869c" providerId="ADAL" clId="{1AD5782D-7664-4562-B81F-9B9170292306}" dt="2024-06-11T22:03:10.908" v="309" actId="1076"/>
        <pc:sldMkLst>
          <pc:docMk/>
          <pc:sldMk cId="2666261804" sldId="268"/>
        </pc:sldMkLst>
        <pc:spChg chg="mod">
          <ac:chgData name="Martin Schneider" userId="0e823e34-9b2f-4165-9d16-cb06293f869c" providerId="ADAL" clId="{1AD5782D-7664-4562-B81F-9B9170292306}" dt="2024-06-11T22:03:10.908" v="309" actId="1076"/>
          <ac:spMkLst>
            <pc:docMk/>
            <pc:sldMk cId="2666261804" sldId="268"/>
            <ac:spMk id="2" creationId="{00000000-0000-0000-0000-000000000000}"/>
          </ac:spMkLst>
        </pc:spChg>
        <pc:spChg chg="mod">
          <ac:chgData name="Martin Schneider" userId="0e823e34-9b2f-4165-9d16-cb06293f869c" providerId="ADAL" clId="{1AD5782D-7664-4562-B81F-9B9170292306}" dt="2024-06-11T21:55:02.569" v="270" actId="1076"/>
          <ac:spMkLst>
            <pc:docMk/>
            <pc:sldMk cId="2666261804" sldId="268"/>
            <ac:spMk id="7" creationId="{00000000-0000-0000-0000-000000000000}"/>
          </ac:spMkLst>
        </pc:spChg>
        <pc:spChg chg="mod">
          <ac:chgData name="Martin Schneider" userId="0e823e34-9b2f-4165-9d16-cb06293f869c" providerId="ADAL" clId="{1AD5782D-7664-4562-B81F-9B9170292306}" dt="2024-06-11T21:36:04.480" v="195" actId="14100"/>
          <ac:spMkLst>
            <pc:docMk/>
            <pc:sldMk cId="2666261804" sldId="268"/>
            <ac:spMk id="10" creationId="{00000000-0000-0000-0000-000000000000}"/>
          </ac:spMkLst>
        </pc:spChg>
      </pc:sldChg>
      <pc:sldChg chg="modSp mod">
        <pc:chgData name="Martin Schneider" userId="0e823e34-9b2f-4165-9d16-cb06293f869c" providerId="ADAL" clId="{1AD5782D-7664-4562-B81F-9B9170292306}" dt="2024-06-11T22:03:35.380" v="310" actId="1076"/>
        <pc:sldMkLst>
          <pc:docMk/>
          <pc:sldMk cId="590423681" sldId="269"/>
        </pc:sldMkLst>
        <pc:spChg chg="mod">
          <ac:chgData name="Martin Schneider" userId="0e823e34-9b2f-4165-9d16-cb06293f869c" providerId="ADAL" clId="{1AD5782D-7664-4562-B81F-9B9170292306}" dt="2024-06-11T22:02:35.499" v="306" actId="14100"/>
          <ac:spMkLst>
            <pc:docMk/>
            <pc:sldMk cId="590423681" sldId="269"/>
            <ac:spMk id="4" creationId="{9B61BC14-5865-F7A3-9776-B672D2B20B30}"/>
          </ac:spMkLst>
        </pc:spChg>
        <pc:spChg chg="mod">
          <ac:chgData name="Martin Schneider" userId="0e823e34-9b2f-4165-9d16-cb06293f869c" providerId="ADAL" clId="{1AD5782D-7664-4562-B81F-9B9170292306}" dt="2024-06-11T22:03:35.380" v="310" actId="1076"/>
          <ac:spMkLst>
            <pc:docMk/>
            <pc:sldMk cId="590423681" sldId="269"/>
            <ac:spMk id="7" creationId="{00000000-0000-0000-0000-000000000000}"/>
          </ac:spMkLst>
        </pc:spChg>
        <pc:spChg chg="mod">
          <ac:chgData name="Martin Schneider" userId="0e823e34-9b2f-4165-9d16-cb06293f869c" providerId="ADAL" clId="{1AD5782D-7664-4562-B81F-9B9170292306}" dt="2024-06-11T21:22:31.162" v="52" actId="14100"/>
          <ac:spMkLst>
            <pc:docMk/>
            <pc:sldMk cId="590423681" sldId="269"/>
            <ac:spMk id="10" creationId="{00000000-0000-0000-0000-000000000000}"/>
          </ac:spMkLst>
        </pc:spChg>
        <pc:picChg chg="mod">
          <ac:chgData name="Martin Schneider" userId="0e823e34-9b2f-4165-9d16-cb06293f869c" providerId="ADAL" clId="{1AD5782D-7664-4562-B81F-9B9170292306}" dt="2024-06-11T22:03:00.289" v="308" actId="1076"/>
          <ac:picMkLst>
            <pc:docMk/>
            <pc:sldMk cId="590423681" sldId="269"/>
            <ac:picMk id="8" creationId="{CB962CC5-FB52-D6D7-73A3-880269416E28}"/>
          </ac:picMkLst>
        </pc:picChg>
      </pc:sldChg>
      <pc:sldChg chg="modSp mod">
        <pc:chgData name="Martin Schneider" userId="0e823e34-9b2f-4165-9d16-cb06293f869c" providerId="ADAL" clId="{1AD5782D-7664-4562-B81F-9B9170292306}" dt="2024-06-11T21:56:48.713" v="282" actId="1076"/>
        <pc:sldMkLst>
          <pc:docMk/>
          <pc:sldMk cId="2560467524" sldId="270"/>
        </pc:sldMkLst>
        <pc:spChg chg="mod">
          <ac:chgData name="Martin Schneider" userId="0e823e34-9b2f-4165-9d16-cb06293f869c" providerId="ADAL" clId="{1AD5782D-7664-4562-B81F-9B9170292306}" dt="2024-06-11T21:11:29.361" v="21" actId="2"/>
          <ac:spMkLst>
            <pc:docMk/>
            <pc:sldMk cId="2560467524" sldId="270"/>
            <ac:spMk id="4" creationId="{9B61BC14-5865-F7A3-9776-B672D2B20B30}"/>
          </ac:spMkLst>
        </pc:spChg>
        <pc:spChg chg="mod">
          <ac:chgData name="Martin Schneider" userId="0e823e34-9b2f-4165-9d16-cb06293f869c" providerId="ADAL" clId="{1AD5782D-7664-4562-B81F-9B9170292306}" dt="2024-06-11T21:56:48.713" v="282" actId="1076"/>
          <ac:spMkLst>
            <pc:docMk/>
            <pc:sldMk cId="2560467524" sldId="270"/>
            <ac:spMk id="7" creationId="{00000000-0000-0000-0000-000000000000}"/>
          </ac:spMkLst>
        </pc:spChg>
        <pc:spChg chg="mod">
          <ac:chgData name="Martin Schneider" userId="0e823e34-9b2f-4165-9d16-cb06293f869c" providerId="ADAL" clId="{1AD5782D-7664-4562-B81F-9B9170292306}" dt="2024-06-11T21:22:50.294" v="54" actId="14100"/>
          <ac:spMkLst>
            <pc:docMk/>
            <pc:sldMk cId="2560467524" sldId="270"/>
            <ac:spMk id="10" creationId="{00000000-0000-0000-0000-000000000000}"/>
          </ac:spMkLst>
        </pc:spChg>
      </pc:sldChg>
      <pc:sldChg chg="modSp mod">
        <pc:chgData name="Martin Schneider" userId="0e823e34-9b2f-4165-9d16-cb06293f869c" providerId="ADAL" clId="{1AD5782D-7664-4562-B81F-9B9170292306}" dt="2024-06-11T22:09:24.441" v="338" actId="1076"/>
        <pc:sldMkLst>
          <pc:docMk/>
          <pc:sldMk cId="2790122292" sldId="271"/>
        </pc:sldMkLst>
        <pc:spChg chg="mod">
          <ac:chgData name="Martin Schneider" userId="0e823e34-9b2f-4165-9d16-cb06293f869c" providerId="ADAL" clId="{1AD5782D-7664-4562-B81F-9B9170292306}" dt="2024-06-11T22:09:24.441" v="338" actId="1076"/>
          <ac:spMkLst>
            <pc:docMk/>
            <pc:sldMk cId="2790122292" sldId="271"/>
            <ac:spMk id="7" creationId="{00000000-0000-0000-0000-000000000000}"/>
          </ac:spMkLst>
        </pc:spChg>
        <pc:spChg chg="mod">
          <ac:chgData name="Martin Schneider" userId="0e823e34-9b2f-4165-9d16-cb06293f869c" providerId="ADAL" clId="{1AD5782D-7664-4562-B81F-9B9170292306}" dt="2024-06-11T21:36:24.213" v="198" actId="14100"/>
          <ac:spMkLst>
            <pc:docMk/>
            <pc:sldMk cId="2790122292" sldId="271"/>
            <ac:spMk id="10" creationId="{00000000-0000-0000-0000-000000000000}"/>
          </ac:spMkLst>
        </pc:spChg>
      </pc:sldChg>
      <pc:sldChg chg="modSp mod">
        <pc:chgData name="Martin Schneider" userId="0e823e34-9b2f-4165-9d16-cb06293f869c" providerId="ADAL" clId="{1AD5782D-7664-4562-B81F-9B9170292306}" dt="2024-06-11T21:54:18.018" v="266" actId="14100"/>
        <pc:sldMkLst>
          <pc:docMk/>
          <pc:sldMk cId="1208653541" sldId="272"/>
        </pc:sldMkLst>
        <pc:spChg chg="mod">
          <ac:chgData name="Martin Schneider" userId="0e823e34-9b2f-4165-9d16-cb06293f869c" providerId="ADAL" clId="{1AD5782D-7664-4562-B81F-9B9170292306}" dt="2024-06-11T21:53:50.896" v="264" actId="20577"/>
          <ac:spMkLst>
            <pc:docMk/>
            <pc:sldMk cId="1208653541" sldId="272"/>
            <ac:spMk id="7" creationId="{00000000-0000-0000-0000-000000000000}"/>
          </ac:spMkLst>
        </pc:spChg>
        <pc:spChg chg="mod">
          <ac:chgData name="Martin Schneider" userId="0e823e34-9b2f-4165-9d16-cb06293f869c" providerId="ADAL" clId="{1AD5782D-7664-4562-B81F-9B9170292306}" dt="2024-06-11T21:54:18.018" v="266" actId="14100"/>
          <ac:spMkLst>
            <pc:docMk/>
            <pc:sldMk cId="1208653541" sldId="272"/>
            <ac:spMk id="10" creationId="{00000000-0000-0000-0000-000000000000}"/>
          </ac:spMkLst>
        </pc:spChg>
      </pc:sldChg>
      <pc:sldChg chg="modSp mod">
        <pc:chgData name="Martin Schneider" userId="0e823e34-9b2f-4165-9d16-cb06293f869c" providerId="ADAL" clId="{1AD5782D-7664-4562-B81F-9B9170292306}" dt="2024-06-11T22:16:57.204" v="349" actId="20577"/>
        <pc:sldMkLst>
          <pc:docMk/>
          <pc:sldMk cId="83271027" sldId="273"/>
        </pc:sldMkLst>
        <pc:spChg chg="mod">
          <ac:chgData name="Martin Schneider" userId="0e823e34-9b2f-4165-9d16-cb06293f869c" providerId="ADAL" clId="{1AD5782D-7664-4562-B81F-9B9170292306}" dt="2024-06-11T22:16:57.204" v="349" actId="20577"/>
          <ac:spMkLst>
            <pc:docMk/>
            <pc:sldMk cId="83271027" sldId="273"/>
            <ac:spMk id="2" creationId="{00000000-0000-0000-0000-000000000000}"/>
          </ac:spMkLst>
        </pc:spChg>
        <pc:spChg chg="mod">
          <ac:chgData name="Martin Schneider" userId="0e823e34-9b2f-4165-9d16-cb06293f869c" providerId="ADAL" clId="{1AD5782D-7664-4562-B81F-9B9170292306}" dt="2024-06-11T22:16:24.651" v="345" actId="255"/>
          <ac:spMkLst>
            <pc:docMk/>
            <pc:sldMk cId="83271027" sldId="273"/>
            <ac:spMk id="7" creationId="{00000000-0000-0000-0000-000000000000}"/>
          </ac:spMkLst>
        </pc:spChg>
        <pc:spChg chg="mod">
          <ac:chgData name="Martin Schneider" userId="0e823e34-9b2f-4165-9d16-cb06293f869c" providerId="ADAL" clId="{1AD5782D-7664-4562-B81F-9B9170292306}" dt="2024-06-11T21:39:22.255" v="205" actId="14100"/>
          <ac:spMkLst>
            <pc:docMk/>
            <pc:sldMk cId="83271027" sldId="273"/>
            <ac:spMk id="10" creationId="{00000000-0000-0000-0000-000000000000}"/>
          </ac:spMkLst>
        </pc:spChg>
      </pc:sldChg>
      <pc:sldChg chg="modSp mod">
        <pc:chgData name="Martin Schneider" userId="0e823e34-9b2f-4165-9d16-cb06293f869c" providerId="ADAL" clId="{1AD5782D-7664-4562-B81F-9B9170292306}" dt="2024-06-11T22:17:32.523" v="350" actId="1076"/>
        <pc:sldMkLst>
          <pc:docMk/>
          <pc:sldMk cId="1194196624" sldId="274"/>
        </pc:sldMkLst>
        <pc:spChg chg="mod">
          <ac:chgData name="Martin Schneider" userId="0e823e34-9b2f-4165-9d16-cb06293f869c" providerId="ADAL" clId="{1AD5782D-7664-4562-B81F-9B9170292306}" dt="2024-06-11T22:13:12.935" v="343" actId="20577"/>
          <ac:spMkLst>
            <pc:docMk/>
            <pc:sldMk cId="1194196624" sldId="274"/>
            <ac:spMk id="2" creationId="{00000000-0000-0000-0000-000000000000}"/>
          </ac:spMkLst>
        </pc:spChg>
        <pc:spChg chg="mod">
          <ac:chgData name="Martin Schneider" userId="0e823e34-9b2f-4165-9d16-cb06293f869c" providerId="ADAL" clId="{1AD5782D-7664-4562-B81F-9B9170292306}" dt="2024-06-11T22:17:32.523" v="350" actId="1076"/>
          <ac:spMkLst>
            <pc:docMk/>
            <pc:sldMk cId="1194196624" sldId="274"/>
            <ac:spMk id="7" creationId="{00000000-0000-0000-0000-000000000000}"/>
          </ac:spMkLst>
        </pc:spChg>
        <pc:spChg chg="mod">
          <ac:chgData name="Martin Schneider" userId="0e823e34-9b2f-4165-9d16-cb06293f869c" providerId="ADAL" clId="{1AD5782D-7664-4562-B81F-9B9170292306}" dt="2024-06-11T21:24:11.502" v="71" actId="14100"/>
          <ac:spMkLst>
            <pc:docMk/>
            <pc:sldMk cId="1194196624" sldId="274"/>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AFE993F0-FB27-4A72-A135-7E820290910C}" type="datetimeFigureOut">
              <a:rPr lang="de-DE" smtClean="0"/>
              <a:t>13.06.2024</a:t>
            </a:fld>
            <a:endParaRPr lang="de-DE" dirty="0"/>
          </a:p>
        </p:txBody>
      </p:sp>
      <p:sp>
        <p:nvSpPr>
          <p:cNvPr id="4" name="Folienbildplatzhalt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249CBB0B-DB49-4550-957A-3DC5E43CC603}" type="slidenum">
              <a:rPr lang="de-DE" smtClean="0"/>
              <a:t>‹Nr.›</a:t>
            </a:fld>
            <a:endParaRPr lang="de-DE" dirty="0"/>
          </a:p>
        </p:txBody>
      </p:sp>
    </p:spTree>
    <p:extLst>
      <p:ext uri="{BB962C8B-B14F-4D97-AF65-F5344CB8AC3E}">
        <p14:creationId xmlns:p14="http://schemas.microsoft.com/office/powerpoint/2010/main" val="643824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27D4D614-0716-426F-83E8-12516783BD56}" type="datetimeFigureOut">
              <a:rPr lang="de-DE" smtClean="0"/>
              <a:t>13.06.2024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9553B03-5826-4F40-9BBF-7663E4385E4A}" type="slidenum">
              <a:rPr lang="de-DE" smtClean="0"/>
              <a:t>‹Nr.›</a:t>
            </a:fld>
            <a:endParaRPr lang="de-DE" dirty="0"/>
          </a:p>
        </p:txBody>
      </p:sp>
    </p:spTree>
    <p:extLst>
      <p:ext uri="{BB962C8B-B14F-4D97-AF65-F5344CB8AC3E}">
        <p14:creationId xmlns:p14="http://schemas.microsoft.com/office/powerpoint/2010/main" val="757699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7D4D614-0716-426F-83E8-12516783BD56}" type="datetimeFigureOut">
              <a:rPr lang="de-DE" smtClean="0"/>
              <a:t>13.06.2024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9553B03-5826-4F40-9BBF-7663E4385E4A}" type="slidenum">
              <a:rPr lang="de-DE" smtClean="0"/>
              <a:t>‹Nr.›</a:t>
            </a:fld>
            <a:endParaRPr lang="de-DE" dirty="0"/>
          </a:p>
        </p:txBody>
      </p:sp>
    </p:spTree>
    <p:extLst>
      <p:ext uri="{BB962C8B-B14F-4D97-AF65-F5344CB8AC3E}">
        <p14:creationId xmlns:p14="http://schemas.microsoft.com/office/powerpoint/2010/main" val="3626973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7D4D614-0716-426F-83E8-12516783BD56}" type="datetimeFigureOut">
              <a:rPr lang="de-DE" smtClean="0"/>
              <a:t>13.06.2024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9553B03-5826-4F40-9BBF-7663E4385E4A}" type="slidenum">
              <a:rPr lang="de-DE" smtClean="0"/>
              <a:t>‹Nr.›</a:t>
            </a:fld>
            <a:endParaRPr lang="de-DE" dirty="0"/>
          </a:p>
        </p:txBody>
      </p:sp>
    </p:spTree>
    <p:extLst>
      <p:ext uri="{BB962C8B-B14F-4D97-AF65-F5344CB8AC3E}">
        <p14:creationId xmlns:p14="http://schemas.microsoft.com/office/powerpoint/2010/main" val="334518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7D4D614-0716-426F-83E8-12516783BD56}" type="datetimeFigureOut">
              <a:rPr lang="de-DE" smtClean="0"/>
              <a:t>13.06.2024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9553B03-5826-4F40-9BBF-7663E4385E4A}" type="slidenum">
              <a:rPr lang="de-DE" smtClean="0"/>
              <a:t>‹Nr.›</a:t>
            </a:fld>
            <a:endParaRPr lang="de-DE" dirty="0"/>
          </a:p>
        </p:txBody>
      </p:sp>
    </p:spTree>
    <p:extLst>
      <p:ext uri="{BB962C8B-B14F-4D97-AF65-F5344CB8AC3E}">
        <p14:creationId xmlns:p14="http://schemas.microsoft.com/office/powerpoint/2010/main" val="1051505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27D4D614-0716-426F-83E8-12516783BD56}" type="datetimeFigureOut">
              <a:rPr lang="de-DE" smtClean="0"/>
              <a:t>13.06.2024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9553B03-5826-4F40-9BBF-7663E4385E4A}" type="slidenum">
              <a:rPr lang="de-DE" smtClean="0"/>
              <a:t>‹Nr.›</a:t>
            </a:fld>
            <a:endParaRPr lang="de-DE" dirty="0"/>
          </a:p>
        </p:txBody>
      </p:sp>
    </p:spTree>
    <p:extLst>
      <p:ext uri="{BB962C8B-B14F-4D97-AF65-F5344CB8AC3E}">
        <p14:creationId xmlns:p14="http://schemas.microsoft.com/office/powerpoint/2010/main" val="403887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27D4D614-0716-426F-83E8-12516783BD56}" type="datetimeFigureOut">
              <a:rPr lang="de-DE" smtClean="0"/>
              <a:t>13.06.2024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69553B03-5826-4F40-9BBF-7663E4385E4A}" type="slidenum">
              <a:rPr lang="de-DE" smtClean="0"/>
              <a:t>‹Nr.›</a:t>
            </a:fld>
            <a:endParaRPr lang="de-DE" dirty="0"/>
          </a:p>
        </p:txBody>
      </p:sp>
    </p:spTree>
    <p:extLst>
      <p:ext uri="{BB962C8B-B14F-4D97-AF65-F5344CB8AC3E}">
        <p14:creationId xmlns:p14="http://schemas.microsoft.com/office/powerpoint/2010/main" val="2679589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27D4D614-0716-426F-83E8-12516783BD56}" type="datetimeFigureOut">
              <a:rPr lang="de-DE" smtClean="0"/>
              <a:t>13.06.2024</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69553B03-5826-4F40-9BBF-7663E4385E4A}" type="slidenum">
              <a:rPr lang="de-DE" smtClean="0"/>
              <a:t>‹Nr.›</a:t>
            </a:fld>
            <a:endParaRPr lang="de-DE" dirty="0"/>
          </a:p>
        </p:txBody>
      </p:sp>
    </p:spTree>
    <p:extLst>
      <p:ext uri="{BB962C8B-B14F-4D97-AF65-F5344CB8AC3E}">
        <p14:creationId xmlns:p14="http://schemas.microsoft.com/office/powerpoint/2010/main" val="374164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27D4D614-0716-426F-83E8-12516783BD56}" type="datetimeFigureOut">
              <a:rPr lang="de-DE" smtClean="0"/>
              <a:t>13.06.2024</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69553B03-5826-4F40-9BBF-7663E4385E4A}" type="slidenum">
              <a:rPr lang="de-DE" smtClean="0"/>
              <a:t>‹Nr.›</a:t>
            </a:fld>
            <a:endParaRPr lang="de-DE" dirty="0"/>
          </a:p>
        </p:txBody>
      </p:sp>
    </p:spTree>
    <p:extLst>
      <p:ext uri="{BB962C8B-B14F-4D97-AF65-F5344CB8AC3E}">
        <p14:creationId xmlns:p14="http://schemas.microsoft.com/office/powerpoint/2010/main" val="1168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7D4D614-0716-426F-83E8-12516783BD56}" type="datetimeFigureOut">
              <a:rPr lang="de-DE" smtClean="0"/>
              <a:t>13.06.2024</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69553B03-5826-4F40-9BBF-7663E4385E4A}" type="slidenum">
              <a:rPr lang="de-DE" smtClean="0"/>
              <a:t>‹Nr.›</a:t>
            </a:fld>
            <a:endParaRPr lang="de-DE" dirty="0"/>
          </a:p>
        </p:txBody>
      </p:sp>
    </p:spTree>
    <p:extLst>
      <p:ext uri="{BB962C8B-B14F-4D97-AF65-F5344CB8AC3E}">
        <p14:creationId xmlns:p14="http://schemas.microsoft.com/office/powerpoint/2010/main" val="68201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27D4D614-0716-426F-83E8-12516783BD56}" type="datetimeFigureOut">
              <a:rPr lang="de-DE" smtClean="0"/>
              <a:t>13.06.2024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69553B03-5826-4F40-9BBF-7663E4385E4A}" type="slidenum">
              <a:rPr lang="de-DE" smtClean="0"/>
              <a:t>‹Nr.›</a:t>
            </a:fld>
            <a:endParaRPr lang="de-DE" dirty="0"/>
          </a:p>
        </p:txBody>
      </p:sp>
    </p:spTree>
    <p:extLst>
      <p:ext uri="{BB962C8B-B14F-4D97-AF65-F5344CB8AC3E}">
        <p14:creationId xmlns:p14="http://schemas.microsoft.com/office/powerpoint/2010/main" val="1378823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27D4D614-0716-426F-83E8-12516783BD56}" type="datetimeFigureOut">
              <a:rPr lang="de-DE" smtClean="0"/>
              <a:t>13.06.2024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69553B03-5826-4F40-9BBF-7663E4385E4A}" type="slidenum">
              <a:rPr lang="de-DE" smtClean="0"/>
              <a:t>‹Nr.›</a:t>
            </a:fld>
            <a:endParaRPr lang="de-DE" dirty="0"/>
          </a:p>
        </p:txBody>
      </p:sp>
    </p:spTree>
    <p:extLst>
      <p:ext uri="{BB962C8B-B14F-4D97-AF65-F5344CB8AC3E}">
        <p14:creationId xmlns:p14="http://schemas.microsoft.com/office/powerpoint/2010/main" val="1549246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4D614-0716-426F-83E8-12516783BD56}" type="datetimeFigureOut">
              <a:rPr lang="de-DE" smtClean="0"/>
              <a:t>13.06.2024</a:t>
            </a:fld>
            <a:endParaRPr lang="de-DE" dirty="0"/>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3B03-5826-4F40-9BBF-7663E4385E4A}" type="slidenum">
              <a:rPr lang="de-DE" smtClean="0"/>
              <a:t>‹Nr.›</a:t>
            </a:fld>
            <a:endParaRPr lang="de-DE" dirty="0"/>
          </a:p>
        </p:txBody>
      </p:sp>
      <p:sp>
        <p:nvSpPr>
          <p:cNvPr id="8" name="Textfeld 7">
            <a:extLst>
              <a:ext uri="{FF2B5EF4-FFF2-40B4-BE49-F238E27FC236}">
                <a16:creationId xmlns:a16="http://schemas.microsoft.com/office/drawing/2014/main" id="{25263BA6-5EC6-BB99-F6DE-264D31C03F81}"/>
              </a:ext>
            </a:extLst>
          </p:cNvPr>
          <p:cNvSpPr txBox="1"/>
          <p:nvPr>
            <p:extLst>
              <p:ext uri="{1162E1C5-73C7-4A58-AE30-91384D911F3F}">
                <p184:classification xmlns:p184="http://schemas.microsoft.com/office/powerpoint/2018/4/main" val="ftr"/>
              </p:ext>
            </p:extLst>
          </p:nvPr>
        </p:nvSpPr>
        <p:spPr>
          <a:xfrm>
            <a:off x="12700" y="6692900"/>
            <a:ext cx="1454150" cy="152400"/>
          </a:xfrm>
          <a:prstGeom prst="rect">
            <a:avLst/>
          </a:prstGeom>
        </p:spPr>
        <p:txBody>
          <a:bodyPr horzOverflow="overflow" lIns="0" tIns="0" rIns="0" bIns="0">
            <a:spAutoFit/>
          </a:bodyPr>
          <a:lstStyle/>
          <a:p>
            <a:pPr algn="l"/>
            <a:r>
              <a:rPr lang="de-DE" sz="1000" dirty="0">
                <a:solidFill>
                  <a:srgbClr val="FF6600"/>
                </a:solidFill>
                <a:latin typeface="Arial" panose="020B0604020202020204" pitchFamily="34" charset="0"/>
                <a:cs typeface="Arial" panose="020B0604020202020204" pitchFamily="34" charset="0"/>
              </a:rPr>
              <a:t>Klassifizierung: Öffentlich</a:t>
            </a:r>
          </a:p>
        </p:txBody>
      </p:sp>
    </p:spTree>
    <p:extLst>
      <p:ext uri="{BB962C8B-B14F-4D97-AF65-F5344CB8AC3E}">
        <p14:creationId xmlns:p14="http://schemas.microsoft.com/office/powerpoint/2010/main" val="2879086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8.jpeg"/><Relationship Id="rId7" Type="http://schemas.openxmlformats.org/officeDocument/2006/relationships/image" Target="../media/image4.png"/><Relationship Id="rId12" Type="http://schemas.openxmlformats.org/officeDocument/2006/relationships/image" Target="../media/image24.jpe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3.svg"/><Relationship Id="rId5" Type="http://schemas.openxmlformats.org/officeDocument/2006/relationships/image" Target="../media/image2.JPG"/><Relationship Id="rId10" Type="http://schemas.openxmlformats.org/officeDocument/2006/relationships/image" Target="../media/image22.png"/><Relationship Id="rId4" Type="http://schemas.openxmlformats.org/officeDocument/2006/relationships/image" Target="../media/image19.jpeg"/><Relationship Id="rId9" Type="http://schemas.openxmlformats.org/officeDocument/2006/relationships/image" Target="../media/image21.pn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JP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4.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JPG"/><Relationship Id="rId7"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3738"/>
            <a:ext cx="12191999" cy="5004262"/>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2128058"/>
          </a:xfrm>
          <a:prstGeom prst="rect">
            <a:avLst/>
          </a:prstGeom>
        </p:spPr>
      </p:pic>
      <p:sp>
        <p:nvSpPr>
          <p:cNvPr id="10" name="Textfeld 9"/>
          <p:cNvSpPr txBox="1"/>
          <p:nvPr/>
        </p:nvSpPr>
        <p:spPr>
          <a:xfrm>
            <a:off x="3461657" y="950073"/>
            <a:ext cx="4392459" cy="461665"/>
          </a:xfrm>
          <a:prstGeom prst="rect">
            <a:avLst/>
          </a:prstGeom>
          <a:noFill/>
        </p:spPr>
        <p:txBody>
          <a:bodyPr wrap="square" rtlCol="0">
            <a:spAutoFit/>
          </a:bodyPr>
          <a:lstStyle/>
          <a:p>
            <a:pPr algn="ctr"/>
            <a:r>
              <a:rPr lang="de-DE" sz="2400" b="1" dirty="0">
                <a:latin typeface="Cambria" panose="02040503050406030204" pitchFamily="18" charset="0"/>
                <a:ea typeface="Cambria" panose="02040503050406030204" pitchFamily="18" charset="0"/>
              </a:rPr>
              <a:t>Nachhaltigkeitsbericht 2023</a:t>
            </a:r>
            <a:endParaRPr lang="de-DE" sz="2400" dirty="0">
              <a:latin typeface="Cambria" panose="02040503050406030204" pitchFamily="18" charset="0"/>
              <a:ea typeface="Cambria" panose="02040503050406030204" pitchFamily="18" charset="0"/>
            </a:endParaRPr>
          </a:p>
        </p:txBody>
      </p:sp>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6532" y="309646"/>
            <a:ext cx="2148944" cy="1471424"/>
          </a:xfrm>
          <a:prstGeom prst="rect">
            <a:avLst/>
          </a:prstGeom>
        </p:spPr>
      </p:pic>
      <p:pic>
        <p:nvPicPr>
          <p:cNvPr id="11"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825" y="236977"/>
            <a:ext cx="1616761" cy="1616761"/>
          </a:xfrm>
          <a:prstGeom prst="rect">
            <a:avLst/>
          </a:prstGeom>
        </p:spPr>
      </p:pic>
      <p:sp>
        <p:nvSpPr>
          <p:cNvPr id="2" name="Textfeld 1">
            <a:extLst>
              <a:ext uri="{FF2B5EF4-FFF2-40B4-BE49-F238E27FC236}">
                <a16:creationId xmlns:a16="http://schemas.microsoft.com/office/drawing/2014/main" id="{457BBBF9-631A-CC07-7C64-BEBC11C3E6CA}"/>
              </a:ext>
            </a:extLst>
          </p:cNvPr>
          <p:cNvSpPr txBox="1"/>
          <p:nvPr/>
        </p:nvSpPr>
        <p:spPr>
          <a:xfrm>
            <a:off x="10564428" y="6480892"/>
            <a:ext cx="1435336" cy="276999"/>
          </a:xfrm>
          <a:prstGeom prst="rect">
            <a:avLst/>
          </a:prstGeom>
          <a:noFill/>
        </p:spPr>
        <p:txBody>
          <a:bodyPr wrap="square" rtlCol="0">
            <a:spAutoFit/>
          </a:bodyPr>
          <a:lstStyle/>
          <a:p>
            <a:pPr algn="r"/>
            <a:r>
              <a:rPr lang="de-DE" sz="1200" dirty="0"/>
              <a:t>Stand:  Jan. 2024</a:t>
            </a:r>
          </a:p>
        </p:txBody>
      </p:sp>
    </p:spTree>
    <p:extLst>
      <p:ext uri="{BB962C8B-B14F-4D97-AF65-F5344CB8AC3E}">
        <p14:creationId xmlns:p14="http://schemas.microsoft.com/office/powerpoint/2010/main" val="27209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DLR – Logo">
            <a:extLst>
              <a:ext uri="{FF2B5EF4-FFF2-40B4-BE49-F238E27FC236}">
                <a16:creationId xmlns:a16="http://schemas.microsoft.com/office/drawing/2014/main" id="{706A083E-28E9-5F21-C51F-01FAA00EF2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205" y="2070823"/>
            <a:ext cx="1527384" cy="10164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WDR - YouTube">
            <a:extLst>
              <a:ext uri="{FF2B5EF4-FFF2-40B4-BE49-F238E27FC236}">
                <a16:creationId xmlns:a16="http://schemas.microsoft.com/office/drawing/2014/main" id="{4756B4A5-F557-31FE-A8C6-BEF687A30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455" y="3693045"/>
            <a:ext cx="4326707" cy="43267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usbildung und Duales Studium Bezirksregierung Köln">
            <a:extLst>
              <a:ext uri="{FF2B5EF4-FFF2-40B4-BE49-F238E27FC236}">
                <a16:creationId xmlns:a16="http://schemas.microsoft.com/office/drawing/2014/main" id="{F201B72E-D57A-1845-4AFA-5A92A10522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904" y="1856966"/>
            <a:ext cx="3549255" cy="161293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1999" cy="1853738"/>
          </a:xfrm>
          <a:prstGeom prst="rect">
            <a:avLst/>
          </a:prstGeom>
        </p:spPr>
      </p:pic>
      <p:sp>
        <p:nvSpPr>
          <p:cNvPr id="10" name="Textfeld 9"/>
          <p:cNvSpPr txBox="1"/>
          <p:nvPr/>
        </p:nvSpPr>
        <p:spPr>
          <a:xfrm>
            <a:off x="3452327" y="757592"/>
            <a:ext cx="4401789" cy="461665"/>
          </a:xfrm>
          <a:prstGeom prst="rect">
            <a:avLst/>
          </a:prstGeom>
          <a:noFill/>
        </p:spPr>
        <p:txBody>
          <a:bodyPr wrap="square" rtlCol="0">
            <a:spAutoFit/>
          </a:bodyPr>
          <a:lstStyle/>
          <a:p>
            <a:pPr algn="ctr"/>
            <a:r>
              <a:rPr lang="de-DE" sz="2400" b="1" dirty="0">
                <a:latin typeface="Cambria" panose="02040503050406030204" pitchFamily="18" charset="0"/>
                <a:ea typeface="Cambria" panose="02040503050406030204" pitchFamily="18" charset="0"/>
              </a:rPr>
              <a:t>Nachhaltigkeitsbericht 2023</a:t>
            </a:r>
            <a:endParaRPr lang="de-DE" sz="2400" dirty="0">
              <a:latin typeface="Cambria" panose="02040503050406030204" pitchFamily="18" charset="0"/>
              <a:ea typeface="Cambria" panose="02040503050406030204" pitchFamily="18" charset="0"/>
            </a:endParaRPr>
          </a:p>
        </p:txBody>
      </p:sp>
      <p:pic>
        <p:nvPicPr>
          <p:cNvPr id="9" name="Grafi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6532" y="154114"/>
            <a:ext cx="2148944" cy="1471424"/>
          </a:xfrm>
          <a:prstGeom prst="rect">
            <a:avLst/>
          </a:prstGeom>
        </p:spPr>
      </p:pic>
      <p:pic>
        <p:nvPicPr>
          <p:cNvPr id="11" name="Grafik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825" y="81445"/>
            <a:ext cx="1616761" cy="1616761"/>
          </a:xfrm>
          <a:prstGeom prst="rect">
            <a:avLst/>
          </a:prstGeom>
        </p:spPr>
      </p:pic>
      <p:sp>
        <p:nvSpPr>
          <p:cNvPr id="7" name="Textfeld 6"/>
          <p:cNvSpPr txBox="1"/>
          <p:nvPr/>
        </p:nvSpPr>
        <p:spPr>
          <a:xfrm rot="16200000">
            <a:off x="-1776818" y="3750639"/>
            <a:ext cx="4725460" cy="1136786"/>
          </a:xfrm>
          <a:prstGeom prst="rect">
            <a:avLst/>
          </a:prstGeom>
          <a:noFill/>
        </p:spPr>
        <p:txBody>
          <a:bodyPr wrap="square" rtlCol="0" anchor="ctr">
            <a:spAutoFit/>
          </a:bodyPr>
          <a:lstStyle/>
          <a:p>
            <a:pPr algn="ctr">
              <a:lnSpc>
                <a:spcPct val="107000"/>
              </a:lnSpc>
              <a:spcAft>
                <a:spcPts val="800"/>
              </a:spcAft>
            </a:pPr>
            <a:r>
              <a:rPr lang="de-DE" sz="4000" dirty="0">
                <a:effectLst/>
                <a:latin typeface="Calibri" panose="020F0502020204030204" pitchFamily="34" charset="0"/>
                <a:ea typeface="Calibri" panose="020F0502020204030204" pitchFamily="34" charset="0"/>
                <a:cs typeface="Times New Roman" panose="02020603050405020304" pitchFamily="18" charset="0"/>
              </a:rPr>
              <a:t>Unsere Stakeholder:</a:t>
            </a:r>
          </a:p>
          <a:p>
            <a:pPr algn="ctr">
              <a:lnSpc>
                <a:spcPct val="107000"/>
              </a:lnSpc>
              <a:spcAft>
                <a:spcPts val="800"/>
              </a:spcAft>
            </a:pPr>
            <a:r>
              <a:rPr lang="de-DE" b="1" dirty="0">
                <a:latin typeface="Calibri" panose="020F0502020204030204" pitchFamily="34" charset="0"/>
                <a:ea typeface="Calibri" panose="020F0502020204030204" pitchFamily="34" charset="0"/>
                <a:cs typeface="Times New Roman" panose="02020603050405020304" pitchFamily="18" charset="0"/>
              </a:rPr>
              <a:t>(Hier nur einige unserer Kunden/Gäste)</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675480B3-FA72-61DF-7385-909728423938}"/>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08</a:t>
            </a:r>
          </a:p>
        </p:txBody>
      </p:sp>
      <p:pic>
        <p:nvPicPr>
          <p:cNvPr id="1034" name="Picture 10">
            <a:extLst>
              <a:ext uri="{FF2B5EF4-FFF2-40B4-BE49-F238E27FC236}">
                <a16:creationId xmlns:a16="http://schemas.microsoft.com/office/drawing/2014/main" id="{FCE53C71-A7EF-8F88-3D95-281FAD774BD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25567" y="6075015"/>
            <a:ext cx="2683993" cy="545187"/>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uppieren 29">
            <a:extLst>
              <a:ext uri="{FF2B5EF4-FFF2-40B4-BE49-F238E27FC236}">
                <a16:creationId xmlns:a16="http://schemas.microsoft.com/office/drawing/2014/main" id="{378DAB97-6F9C-B104-EC15-749E00CD6E2A}"/>
              </a:ext>
            </a:extLst>
          </p:cNvPr>
          <p:cNvGrpSpPr/>
          <p:nvPr/>
        </p:nvGrpSpPr>
        <p:grpSpPr>
          <a:xfrm>
            <a:off x="3332624" y="3347772"/>
            <a:ext cx="1895912" cy="1686187"/>
            <a:chOff x="3380387" y="3078759"/>
            <a:chExt cx="1895912" cy="1686187"/>
          </a:xfrm>
        </p:grpSpPr>
        <p:sp>
          <p:nvSpPr>
            <p:cNvPr id="6" name="Ellipse 5">
              <a:extLst>
                <a:ext uri="{FF2B5EF4-FFF2-40B4-BE49-F238E27FC236}">
                  <a16:creationId xmlns:a16="http://schemas.microsoft.com/office/drawing/2014/main" id="{A920C4A1-A60E-532A-71FE-DB4C048E6D2C}"/>
                </a:ext>
              </a:extLst>
            </p:cNvPr>
            <p:cNvSpPr/>
            <p:nvPr/>
          </p:nvSpPr>
          <p:spPr>
            <a:xfrm>
              <a:off x="3380387" y="3078759"/>
              <a:ext cx="1895912" cy="168618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Grafik 3">
              <a:extLst>
                <a:ext uri="{FF2B5EF4-FFF2-40B4-BE49-F238E27FC236}">
                  <a16:creationId xmlns:a16="http://schemas.microsoft.com/office/drawing/2014/main" id="{A8127797-F83D-4142-80F4-281BE2B634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0532" y="3364998"/>
              <a:ext cx="1335621" cy="891807"/>
            </a:xfrm>
            <a:prstGeom prst="rect">
              <a:avLst/>
            </a:prstGeom>
          </p:spPr>
        </p:pic>
      </p:grpSp>
      <p:pic>
        <p:nvPicPr>
          <p:cNvPr id="13" name="Picture 4" descr="Axa Versicherungen – Wikipedia">
            <a:extLst>
              <a:ext uri="{FF2B5EF4-FFF2-40B4-BE49-F238E27FC236}">
                <a16:creationId xmlns:a16="http://schemas.microsoft.com/office/drawing/2014/main" id="{80CC26E2-24E9-0683-EDDD-C0E32C842C3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38322" y="3859916"/>
            <a:ext cx="1026314" cy="1026314"/>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descr="Pfeil nach rechts mit einfarbiger Füllung">
            <a:extLst>
              <a:ext uri="{FF2B5EF4-FFF2-40B4-BE49-F238E27FC236}">
                <a16:creationId xmlns:a16="http://schemas.microsoft.com/office/drawing/2014/main" id="{D8FF7002-07B9-5441-3068-82090D6548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8128379">
            <a:off x="4623128" y="2728544"/>
            <a:ext cx="546011" cy="864841"/>
          </a:xfrm>
          <a:prstGeom prst="rect">
            <a:avLst/>
          </a:prstGeom>
        </p:spPr>
      </p:pic>
      <p:pic>
        <p:nvPicPr>
          <p:cNvPr id="18" name="Grafik 17" descr="Pfeil nach rechts mit einfarbiger Füllung">
            <a:extLst>
              <a:ext uri="{FF2B5EF4-FFF2-40B4-BE49-F238E27FC236}">
                <a16:creationId xmlns:a16="http://schemas.microsoft.com/office/drawing/2014/main" id="{EBA7616E-FF9E-8035-0C94-54035E8315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223731">
            <a:off x="2419258" y="3836860"/>
            <a:ext cx="864841" cy="864841"/>
          </a:xfrm>
          <a:prstGeom prst="rect">
            <a:avLst/>
          </a:prstGeom>
        </p:spPr>
      </p:pic>
      <p:pic>
        <p:nvPicPr>
          <p:cNvPr id="21" name="Grafik 20" descr="Pfeil nach rechts mit einfarbiger Füllung">
            <a:extLst>
              <a:ext uri="{FF2B5EF4-FFF2-40B4-BE49-F238E27FC236}">
                <a16:creationId xmlns:a16="http://schemas.microsoft.com/office/drawing/2014/main" id="{7D9BD517-65B9-674A-EEE7-7C03C2F33F1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7682410">
            <a:off x="2718314" y="4807870"/>
            <a:ext cx="1021010" cy="864841"/>
          </a:xfrm>
          <a:prstGeom prst="rect">
            <a:avLst/>
          </a:prstGeom>
        </p:spPr>
      </p:pic>
      <p:pic>
        <p:nvPicPr>
          <p:cNvPr id="1036" name="Picture 12" descr="R+V Allgemeine Versicherung AG">
            <a:extLst>
              <a:ext uri="{FF2B5EF4-FFF2-40B4-BE49-F238E27FC236}">
                <a16:creationId xmlns:a16="http://schemas.microsoft.com/office/drawing/2014/main" id="{B8905C31-3E25-1FC7-A7F1-2ED48EDC175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11585" y="3664617"/>
            <a:ext cx="2062521" cy="1060725"/>
          </a:xfrm>
          <a:prstGeom prst="rect">
            <a:avLst/>
          </a:prstGeom>
          <a:noFill/>
          <a:extLst>
            <a:ext uri="{909E8E84-426E-40DD-AFC4-6F175D3DCCD1}">
              <a14:hiddenFill xmlns:a14="http://schemas.microsoft.com/office/drawing/2010/main">
                <a:solidFill>
                  <a:srgbClr val="FFFFFF"/>
                </a:solidFill>
              </a14:hiddenFill>
            </a:ext>
          </a:extLst>
        </p:spPr>
      </p:pic>
      <p:pic>
        <p:nvPicPr>
          <p:cNvPr id="25" name="Grafik 24" descr="Pfeil nach rechts mit einfarbiger Füllung">
            <a:extLst>
              <a:ext uri="{FF2B5EF4-FFF2-40B4-BE49-F238E27FC236}">
                <a16:creationId xmlns:a16="http://schemas.microsoft.com/office/drawing/2014/main" id="{C96BDD38-2884-6DDE-7664-A845466EDEB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0967040">
            <a:off x="5070413" y="2919378"/>
            <a:ext cx="4260500" cy="864841"/>
          </a:xfrm>
          <a:prstGeom prst="rect">
            <a:avLst/>
          </a:prstGeom>
        </p:spPr>
      </p:pic>
      <p:pic>
        <p:nvPicPr>
          <p:cNvPr id="26" name="Grafik 25" descr="Pfeil nach rechts mit einfarbiger Füllung">
            <a:extLst>
              <a:ext uri="{FF2B5EF4-FFF2-40B4-BE49-F238E27FC236}">
                <a16:creationId xmlns:a16="http://schemas.microsoft.com/office/drawing/2014/main" id="{1A5EFD6E-5EC0-1E37-B872-4CF50260CD2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34552" y="3733254"/>
            <a:ext cx="3646058" cy="864841"/>
          </a:xfrm>
          <a:prstGeom prst="rect">
            <a:avLst/>
          </a:prstGeom>
        </p:spPr>
      </p:pic>
      <p:pic>
        <p:nvPicPr>
          <p:cNvPr id="28" name="Grafik 27" descr="Pfeil nach rechts mit einfarbiger Füllung">
            <a:extLst>
              <a:ext uri="{FF2B5EF4-FFF2-40B4-BE49-F238E27FC236}">
                <a16:creationId xmlns:a16="http://schemas.microsoft.com/office/drawing/2014/main" id="{A2B95698-2E44-76DA-5EAD-0D49738A5BF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130555">
            <a:off x="5036755" y="4787976"/>
            <a:ext cx="3047781" cy="864841"/>
          </a:xfrm>
          <a:prstGeom prst="rect">
            <a:avLst/>
          </a:prstGeom>
        </p:spPr>
      </p:pic>
      <p:pic>
        <p:nvPicPr>
          <p:cNvPr id="29" name="Grafik 28" descr="Pfeil nach rechts mit einfarbiger Füllung">
            <a:extLst>
              <a:ext uri="{FF2B5EF4-FFF2-40B4-BE49-F238E27FC236}">
                <a16:creationId xmlns:a16="http://schemas.microsoft.com/office/drawing/2014/main" id="{755CDD48-1A2B-DBA6-220C-41D4FB4A23C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3804787">
            <a:off x="4423878" y="5036643"/>
            <a:ext cx="789761" cy="859910"/>
          </a:xfrm>
          <a:prstGeom prst="rect">
            <a:avLst/>
          </a:prstGeom>
        </p:spPr>
      </p:pic>
      <p:sp>
        <p:nvSpPr>
          <p:cNvPr id="8" name="Rechteck 7">
            <a:extLst>
              <a:ext uri="{FF2B5EF4-FFF2-40B4-BE49-F238E27FC236}">
                <a16:creationId xmlns:a16="http://schemas.microsoft.com/office/drawing/2014/main" id="{3E45DBB1-020C-7356-5E93-B31AD04CE792}"/>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7" name="Grafik 26">
            <a:extLst>
              <a:ext uri="{FF2B5EF4-FFF2-40B4-BE49-F238E27FC236}">
                <a16:creationId xmlns:a16="http://schemas.microsoft.com/office/drawing/2014/main" id="{AC6C2C35-6864-EA5F-4AC1-799A06B382A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48912" y="1945630"/>
            <a:ext cx="2159248" cy="872109"/>
          </a:xfrm>
          <a:prstGeom prst="rect">
            <a:avLst/>
          </a:prstGeom>
        </p:spPr>
      </p:pic>
      <p:pic>
        <p:nvPicPr>
          <p:cNvPr id="24" name="Grafik 2">
            <a:extLst>
              <a:ext uri="{FF2B5EF4-FFF2-40B4-BE49-F238E27FC236}">
                <a16:creationId xmlns:a16="http://schemas.microsoft.com/office/drawing/2014/main" id="{475BA563-C03D-C2EE-A1E5-8B81B6924C8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92812" y="5767049"/>
            <a:ext cx="2640142" cy="88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Grafik 31" descr="Pfeil nach rechts mit einfarbiger Füllung">
            <a:extLst>
              <a:ext uri="{FF2B5EF4-FFF2-40B4-BE49-F238E27FC236}">
                <a16:creationId xmlns:a16="http://schemas.microsoft.com/office/drawing/2014/main" id="{271B6DC7-745F-A68E-657A-41A7CA7D879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2530120">
            <a:off x="2469489" y="2787892"/>
            <a:ext cx="1149934" cy="864841"/>
          </a:xfrm>
          <a:prstGeom prst="rect">
            <a:avLst/>
          </a:prstGeom>
        </p:spPr>
      </p:pic>
    </p:spTree>
    <p:extLst>
      <p:ext uri="{BB962C8B-B14F-4D97-AF65-F5344CB8AC3E}">
        <p14:creationId xmlns:p14="http://schemas.microsoft.com/office/powerpoint/2010/main" val="2078872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6A3F3B7D-C9E6-9DF3-26EC-6D7587736111}"/>
              </a:ext>
            </a:extLst>
          </p:cNvPr>
          <p:cNvPicPr>
            <a:picLocks noChangeAspect="1"/>
          </p:cNvPicPr>
          <p:nvPr/>
        </p:nvPicPr>
        <p:blipFill>
          <a:blip r:embed="rId2"/>
          <a:stretch>
            <a:fillRect/>
          </a:stretch>
        </p:blipFill>
        <p:spPr>
          <a:xfrm>
            <a:off x="6988029" y="5986142"/>
            <a:ext cx="4718982" cy="554820"/>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1853738"/>
          </a:xfrm>
          <a:prstGeom prst="rect">
            <a:avLst/>
          </a:prstGeom>
        </p:spPr>
      </p:pic>
      <p:sp>
        <p:nvSpPr>
          <p:cNvPr id="10" name="Textfeld 9"/>
          <p:cNvSpPr txBox="1"/>
          <p:nvPr/>
        </p:nvSpPr>
        <p:spPr>
          <a:xfrm>
            <a:off x="3564294" y="757592"/>
            <a:ext cx="4289822" cy="461665"/>
          </a:xfrm>
          <a:prstGeom prst="rect">
            <a:avLst/>
          </a:prstGeom>
          <a:noFill/>
        </p:spPr>
        <p:txBody>
          <a:bodyPr wrap="square" rtlCol="0">
            <a:spAutoFit/>
          </a:bodyPr>
          <a:lstStyle/>
          <a:p>
            <a:pPr algn="ctr"/>
            <a:r>
              <a:rPr lang="de-DE" sz="2400" b="1" dirty="0">
                <a:latin typeface="Cambria" panose="02040503050406030204" pitchFamily="18" charset="0"/>
                <a:ea typeface="Cambria" panose="02040503050406030204" pitchFamily="18" charset="0"/>
              </a:rPr>
              <a:t>Nachhaltigkeitsbericht 2023</a:t>
            </a:r>
            <a:endParaRPr lang="de-DE" sz="2400" dirty="0">
              <a:latin typeface="Cambria" panose="02040503050406030204" pitchFamily="18" charset="0"/>
              <a:ea typeface="Cambria" panose="02040503050406030204" pitchFamily="18" charset="0"/>
            </a:endParaRPr>
          </a:p>
        </p:txBody>
      </p:sp>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6532" y="154114"/>
            <a:ext cx="2148944" cy="1471424"/>
          </a:xfrm>
          <a:prstGeom prst="rect">
            <a:avLst/>
          </a:prstGeom>
        </p:spPr>
      </p:pic>
      <p:pic>
        <p:nvPicPr>
          <p:cNvPr id="11"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825" y="81445"/>
            <a:ext cx="1616761" cy="1616761"/>
          </a:xfrm>
          <a:prstGeom prst="rect">
            <a:avLst/>
          </a:prstGeom>
        </p:spPr>
      </p:pic>
      <p:sp>
        <p:nvSpPr>
          <p:cNvPr id="2" name="Textfeld 1"/>
          <p:cNvSpPr txBox="1"/>
          <p:nvPr/>
        </p:nvSpPr>
        <p:spPr>
          <a:xfrm>
            <a:off x="1463039" y="2007852"/>
            <a:ext cx="10548852" cy="3567195"/>
          </a:xfrm>
          <a:prstGeom prst="rect">
            <a:avLst/>
          </a:prstGeom>
          <a:noFill/>
        </p:spPr>
        <p:txBody>
          <a:bodyPr wrap="square" rtlCol="0">
            <a:spAutoFit/>
          </a:bodyPr>
          <a:lstStyle/>
          <a:p>
            <a:pPr>
              <a:lnSpc>
                <a:spcPct val="107000"/>
              </a:lnSpc>
              <a:spcAft>
                <a:spcPts val="800"/>
              </a:spcAft>
            </a:pPr>
            <a:r>
              <a:rPr lang="de-DE" sz="1800" b="1" u="sng" dirty="0">
                <a:effectLst/>
                <a:latin typeface="Calibri" panose="020F0502020204030204" pitchFamily="34" charset="0"/>
                <a:ea typeface="Calibri" panose="020F0502020204030204" pitchFamily="34" charset="0"/>
                <a:cs typeface="Times New Roman" panose="02020603050405020304" pitchFamily="18" charset="0"/>
              </a:rPr>
              <a:t>Unsere Kunden/Gäste in Zahlen: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Wingdings" panose="05000000000000000000" pitchFamily="2" charset="2"/>
              <a:buChar char="Ø"/>
            </a:pPr>
            <a:r>
              <a:rPr lang="de-DE" sz="1800" dirty="0">
                <a:effectLst/>
                <a:latin typeface="Calibri" panose="020F0502020204030204" pitchFamily="34" charset="0"/>
                <a:ea typeface="Calibri" panose="020F0502020204030204" pitchFamily="34" charset="0"/>
                <a:cs typeface="Times New Roman" panose="02020603050405020304" pitchFamily="18" charset="0"/>
              </a:rPr>
              <a:t>Übernachtungsgäste:</a:t>
            </a:r>
          </a:p>
          <a:p>
            <a:pPr marL="742950" lvl="1" indent="-285750">
              <a:lnSpc>
                <a:spcPct val="107000"/>
              </a:lnSpc>
              <a:spcAft>
                <a:spcPts val="800"/>
              </a:spcAft>
              <a:buFont typeface="Wingdings" panose="05000000000000000000" pitchFamily="2" charset="2"/>
              <a:buChar char="v"/>
            </a:pPr>
            <a:r>
              <a:rPr lang="de-DE" dirty="0">
                <a:effectLst/>
                <a:latin typeface="Calibri" panose="020F0502020204030204" pitchFamily="34" charset="0"/>
                <a:ea typeface="Calibri" panose="020F0502020204030204" pitchFamily="34" charset="0"/>
                <a:cs typeface="Times New Roman" panose="02020603050405020304" pitchFamily="18" charset="0"/>
              </a:rPr>
              <a:t>33226</a:t>
            </a:r>
          </a:p>
          <a:p>
            <a:pPr marL="285750" indent="-285750">
              <a:lnSpc>
                <a:spcPct val="107000"/>
              </a:lnSpc>
              <a:spcAft>
                <a:spcPts val="800"/>
              </a:spcAft>
              <a:buFont typeface="Wingdings" panose="05000000000000000000" pitchFamily="2" charset="2"/>
              <a:buChar char="Ø"/>
            </a:pPr>
            <a:r>
              <a:rPr lang="de-DE" sz="1800" dirty="0">
                <a:effectLst/>
                <a:latin typeface="Calibri" panose="020F0502020204030204" pitchFamily="34" charset="0"/>
                <a:ea typeface="Calibri" panose="020F0502020204030204" pitchFamily="34" charset="0"/>
                <a:cs typeface="Times New Roman" panose="02020603050405020304" pitchFamily="18" charset="0"/>
              </a:rPr>
              <a:t>Mittagessen:</a:t>
            </a:r>
          </a:p>
          <a:p>
            <a:pPr marL="742950" lvl="1" indent="-285750">
              <a:lnSpc>
                <a:spcPct val="107000"/>
              </a:lnSpc>
              <a:spcAft>
                <a:spcPts val="800"/>
              </a:spcAft>
              <a:buFont typeface="Wingdings" panose="05000000000000000000" pitchFamily="2" charset="2"/>
              <a:buChar char="v"/>
            </a:pPr>
            <a:r>
              <a:rPr lang="de-DE" dirty="0">
                <a:effectLst/>
                <a:latin typeface="Calibri" panose="020F0502020204030204" pitchFamily="34" charset="0"/>
                <a:ea typeface="Calibri" panose="020F0502020204030204" pitchFamily="34" charset="0"/>
                <a:cs typeface="Times New Roman" panose="02020603050405020304" pitchFamily="18" charset="0"/>
              </a:rPr>
              <a:t>29627</a:t>
            </a:r>
          </a:p>
          <a:p>
            <a:pPr marL="285750" indent="-285750">
              <a:lnSpc>
                <a:spcPct val="107000"/>
              </a:lnSpc>
              <a:spcAft>
                <a:spcPts val="800"/>
              </a:spcAft>
              <a:buFont typeface="Wingdings" panose="05000000000000000000" pitchFamily="2" charset="2"/>
              <a:buChar char="Ø"/>
            </a:pPr>
            <a:r>
              <a:rPr lang="de-DE" sz="1800" dirty="0">
                <a:effectLst/>
                <a:latin typeface="Calibri" panose="020F0502020204030204" pitchFamily="34" charset="0"/>
                <a:ea typeface="Calibri" panose="020F0502020204030204" pitchFamily="34" charset="0"/>
                <a:cs typeface="Times New Roman" panose="02020603050405020304" pitchFamily="18" charset="0"/>
              </a:rPr>
              <a:t>Auslastung:</a:t>
            </a:r>
          </a:p>
          <a:p>
            <a:pPr marL="742950" lvl="1" indent="-285750">
              <a:lnSpc>
                <a:spcPct val="107000"/>
              </a:lnSpc>
              <a:spcAft>
                <a:spcPts val="800"/>
              </a:spcAft>
              <a:buFont typeface="Wingdings" panose="05000000000000000000" pitchFamily="2" charset="2"/>
              <a:buChar char="v"/>
            </a:pPr>
            <a:r>
              <a:rPr lang="de-DE" dirty="0">
                <a:effectLst/>
                <a:latin typeface="Calibri" panose="020F0502020204030204" pitchFamily="34" charset="0"/>
                <a:ea typeface="Calibri" panose="020F0502020204030204" pitchFamily="34" charset="0"/>
                <a:cs typeface="Times New Roman" panose="02020603050405020304" pitchFamily="18" charset="0"/>
              </a:rPr>
              <a:t>52%</a:t>
            </a:r>
          </a:p>
          <a:p>
            <a:pPr marL="285750" indent="-285750">
              <a:lnSpc>
                <a:spcPct val="107000"/>
              </a:lnSpc>
              <a:spcAft>
                <a:spcPts val="800"/>
              </a:spcAft>
              <a:buFont typeface="Wingdings" panose="05000000000000000000" pitchFamily="2" charset="2"/>
              <a:buChar char="Ø"/>
            </a:pPr>
            <a:r>
              <a:rPr lang="de-DE" dirty="0">
                <a:latin typeface="Calibri" panose="020F0502020204030204" pitchFamily="34" charset="0"/>
                <a:ea typeface="Calibri" panose="020F0502020204030204" pitchFamily="34" charset="0"/>
                <a:cs typeface="Times New Roman" panose="02020603050405020304" pitchFamily="18" charset="0"/>
              </a:rPr>
              <a:t>Bewertungen unserer Gäste:</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feld 6"/>
          <p:cNvSpPr txBox="1"/>
          <p:nvPr/>
        </p:nvSpPr>
        <p:spPr>
          <a:xfrm rot="16200000">
            <a:off x="-1609540" y="4009714"/>
            <a:ext cx="4725460" cy="721736"/>
          </a:xfrm>
          <a:prstGeom prst="rect">
            <a:avLst/>
          </a:prstGeom>
          <a:noFill/>
        </p:spPr>
        <p:txBody>
          <a:bodyPr wrap="square" rtlCol="0" anchor="ctr">
            <a:spAutoFit/>
          </a:bodyPr>
          <a:lstStyle/>
          <a:p>
            <a:pPr algn="ctr">
              <a:lnSpc>
                <a:spcPct val="107000"/>
              </a:lnSpc>
              <a:spcAft>
                <a:spcPts val="800"/>
              </a:spcAft>
            </a:pPr>
            <a:r>
              <a:rPr lang="de-DE" sz="4000" dirty="0">
                <a:effectLst/>
                <a:latin typeface="Calibri" panose="020F0502020204030204" pitchFamily="34" charset="0"/>
                <a:ea typeface="Calibri" panose="020F0502020204030204" pitchFamily="34" charset="0"/>
                <a:cs typeface="Times New Roman" panose="02020603050405020304" pitchFamily="18" charset="0"/>
              </a:rPr>
              <a:t>Unsere Stakeholder:</a:t>
            </a:r>
          </a:p>
        </p:txBody>
      </p:sp>
      <p:sp>
        <p:nvSpPr>
          <p:cNvPr id="3" name="Textfeld 2">
            <a:extLst>
              <a:ext uri="{FF2B5EF4-FFF2-40B4-BE49-F238E27FC236}">
                <a16:creationId xmlns:a16="http://schemas.microsoft.com/office/drawing/2014/main" id="{675480B3-FA72-61DF-7385-909728423938}"/>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09</a:t>
            </a:r>
          </a:p>
        </p:txBody>
      </p:sp>
      <p:pic>
        <p:nvPicPr>
          <p:cNvPr id="3076" name="Picture 4" descr="Stakeholder theory – mist of management">
            <a:extLst>
              <a:ext uri="{FF2B5EF4-FFF2-40B4-BE49-F238E27FC236}">
                <a16:creationId xmlns:a16="http://schemas.microsoft.com/office/drawing/2014/main" id="{1D26639F-C72C-ECA9-9A10-B566F2D03D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9262" y="2007852"/>
            <a:ext cx="5508382" cy="3663074"/>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a:extLst>
              <a:ext uri="{FF2B5EF4-FFF2-40B4-BE49-F238E27FC236}">
                <a16:creationId xmlns:a16="http://schemas.microsoft.com/office/drawing/2014/main" id="{201879DB-7586-3680-5FAA-3AB1396FACEA}"/>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99B60405-6BAE-0726-ED20-038D43B7823A}"/>
              </a:ext>
            </a:extLst>
          </p:cNvPr>
          <p:cNvPicPr>
            <a:picLocks noChangeAspect="1"/>
          </p:cNvPicPr>
          <p:nvPr/>
        </p:nvPicPr>
        <p:blipFill>
          <a:blip r:embed="rId7"/>
          <a:stretch>
            <a:fillRect/>
          </a:stretch>
        </p:blipFill>
        <p:spPr>
          <a:xfrm>
            <a:off x="1463039" y="5639594"/>
            <a:ext cx="3522802" cy="962692"/>
          </a:xfrm>
          <a:prstGeom prst="rect">
            <a:avLst/>
          </a:prstGeom>
        </p:spPr>
      </p:pic>
      <p:pic>
        <p:nvPicPr>
          <p:cNvPr id="15" name="Grafik 14">
            <a:extLst>
              <a:ext uri="{FF2B5EF4-FFF2-40B4-BE49-F238E27FC236}">
                <a16:creationId xmlns:a16="http://schemas.microsoft.com/office/drawing/2014/main" id="{D36A25BD-395A-1AB6-49F6-6BF9D89759EF}"/>
              </a:ext>
            </a:extLst>
          </p:cNvPr>
          <p:cNvPicPr>
            <a:picLocks noChangeAspect="1"/>
          </p:cNvPicPr>
          <p:nvPr/>
        </p:nvPicPr>
        <p:blipFill>
          <a:blip r:embed="rId8"/>
          <a:stretch>
            <a:fillRect/>
          </a:stretch>
        </p:blipFill>
        <p:spPr>
          <a:xfrm>
            <a:off x="5334822" y="6263552"/>
            <a:ext cx="1498672" cy="290256"/>
          </a:xfrm>
          <a:prstGeom prst="rect">
            <a:avLst/>
          </a:prstGeom>
        </p:spPr>
      </p:pic>
      <p:pic>
        <p:nvPicPr>
          <p:cNvPr id="17" name="Grafik 16">
            <a:extLst>
              <a:ext uri="{FF2B5EF4-FFF2-40B4-BE49-F238E27FC236}">
                <a16:creationId xmlns:a16="http://schemas.microsoft.com/office/drawing/2014/main" id="{8DF99A75-D64A-BABC-BD30-09D1BE47E31A}"/>
              </a:ext>
            </a:extLst>
          </p:cNvPr>
          <p:cNvPicPr>
            <a:picLocks noChangeAspect="1"/>
          </p:cNvPicPr>
          <p:nvPr/>
        </p:nvPicPr>
        <p:blipFill>
          <a:blip r:embed="rId9"/>
          <a:stretch>
            <a:fillRect/>
          </a:stretch>
        </p:blipFill>
        <p:spPr>
          <a:xfrm>
            <a:off x="5334822" y="5841052"/>
            <a:ext cx="1504950" cy="381000"/>
          </a:xfrm>
          <a:prstGeom prst="rect">
            <a:avLst/>
          </a:prstGeom>
        </p:spPr>
      </p:pic>
    </p:spTree>
    <p:extLst>
      <p:ext uri="{BB962C8B-B14F-4D97-AF65-F5344CB8AC3E}">
        <p14:creationId xmlns:p14="http://schemas.microsoft.com/office/powerpoint/2010/main" val="1208653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853738"/>
          </a:xfrm>
          <a:prstGeom prst="rect">
            <a:avLst/>
          </a:prstGeom>
        </p:spPr>
      </p:pic>
      <p:sp>
        <p:nvSpPr>
          <p:cNvPr id="10" name="Textfeld 9"/>
          <p:cNvSpPr txBox="1"/>
          <p:nvPr/>
        </p:nvSpPr>
        <p:spPr>
          <a:xfrm>
            <a:off x="3312367" y="757592"/>
            <a:ext cx="4541749" cy="461665"/>
          </a:xfrm>
          <a:prstGeom prst="rect">
            <a:avLst/>
          </a:prstGeom>
          <a:noFill/>
        </p:spPr>
        <p:txBody>
          <a:bodyPr wrap="square" rtlCol="0">
            <a:spAutoFit/>
          </a:bodyPr>
          <a:lstStyle/>
          <a:p>
            <a:pPr algn="ctr"/>
            <a:r>
              <a:rPr lang="de-DE" sz="2400" b="1" dirty="0">
                <a:latin typeface="Cambria" panose="02040503050406030204" pitchFamily="18" charset="0"/>
                <a:ea typeface="Cambria" panose="02040503050406030204" pitchFamily="18" charset="0"/>
              </a:rPr>
              <a:t>Nachhaltigkeitsbericht 2023</a:t>
            </a:r>
            <a:endParaRPr lang="de-DE" sz="2400" dirty="0">
              <a:latin typeface="Cambria" panose="02040503050406030204" pitchFamily="18" charset="0"/>
              <a:ea typeface="Cambria" panose="02040503050406030204" pitchFamily="18" charset="0"/>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532" y="154114"/>
            <a:ext cx="2148944" cy="1471424"/>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25" y="81445"/>
            <a:ext cx="1616761" cy="1616761"/>
          </a:xfrm>
          <a:prstGeom prst="rect">
            <a:avLst/>
          </a:prstGeom>
        </p:spPr>
      </p:pic>
      <p:sp>
        <p:nvSpPr>
          <p:cNvPr id="2" name="Textfeld 1"/>
          <p:cNvSpPr txBox="1"/>
          <p:nvPr/>
        </p:nvSpPr>
        <p:spPr>
          <a:xfrm>
            <a:off x="1443379" y="2260901"/>
            <a:ext cx="10548852" cy="1469826"/>
          </a:xfrm>
          <a:prstGeom prst="rect">
            <a:avLst/>
          </a:prstGeom>
          <a:noFill/>
        </p:spPr>
        <p:txBody>
          <a:bodyPr wrap="square" rtlCol="0">
            <a:spAutoFit/>
          </a:bodyPr>
          <a:lstStyle/>
          <a:p>
            <a:pPr lvl="0">
              <a:lnSpc>
                <a:spcPct val="107000"/>
              </a:lnSpc>
              <a:spcAft>
                <a:spcPts val="80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Kooperation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“GenoHotel“ steht für eine Kooperation von drei Häusern. Neben unserem in Forsbach zählen noch das GenoHotel Baunatal und das GenoHotel Karlsruhe zu unserer Hotelkooperation. </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feld 6"/>
          <p:cNvSpPr txBox="1"/>
          <p:nvPr/>
        </p:nvSpPr>
        <p:spPr>
          <a:xfrm rot="16200000">
            <a:off x="-1672541" y="3645715"/>
            <a:ext cx="4725460" cy="1380378"/>
          </a:xfrm>
          <a:prstGeom prst="rect">
            <a:avLst/>
          </a:prstGeom>
          <a:noFill/>
        </p:spPr>
        <p:txBody>
          <a:bodyPr wrap="square" rtlCol="0" anchor="ctr">
            <a:spAutoFit/>
          </a:bodyPr>
          <a:lstStyle/>
          <a:p>
            <a:pPr algn="ctr">
              <a:lnSpc>
                <a:spcPct val="107000"/>
              </a:lnSpc>
              <a:spcAft>
                <a:spcPts val="800"/>
              </a:spcAft>
            </a:pPr>
            <a:r>
              <a:rPr lang="de-DE" sz="4000" dirty="0">
                <a:effectLst/>
                <a:latin typeface="Calibri" panose="020F0502020204030204" pitchFamily="34" charset="0"/>
                <a:ea typeface="Calibri" panose="020F0502020204030204" pitchFamily="34" charset="0"/>
                <a:cs typeface="Times New Roman" panose="02020603050405020304" pitchFamily="18" charset="0"/>
              </a:rPr>
              <a:t>Unsere</a:t>
            </a:r>
            <a:r>
              <a:rPr lang="de-DE" sz="4000" b="1" dirty="0">
                <a:effectLst/>
                <a:latin typeface="Calibri" panose="020F0502020204030204" pitchFamily="34" charset="0"/>
                <a:ea typeface="Calibri" panose="020F0502020204030204" pitchFamily="34" charset="0"/>
                <a:cs typeface="Times New Roman" panose="02020603050405020304" pitchFamily="18" charset="0"/>
              </a:rPr>
              <a:t> </a:t>
            </a:r>
            <a:r>
              <a:rPr lang="de-DE" sz="4000" dirty="0">
                <a:effectLst/>
                <a:latin typeface="Calibri" panose="020F0502020204030204" pitchFamily="34" charset="0"/>
                <a:ea typeface="Calibri" panose="020F0502020204030204" pitchFamily="34" charset="0"/>
                <a:cs typeface="Times New Roman" panose="02020603050405020304" pitchFamily="18" charset="0"/>
              </a:rPr>
              <a:t>Kooperationshäuser:</a:t>
            </a:r>
          </a:p>
        </p:txBody>
      </p:sp>
      <p:sp>
        <p:nvSpPr>
          <p:cNvPr id="3" name="Textfeld 2">
            <a:extLst>
              <a:ext uri="{FF2B5EF4-FFF2-40B4-BE49-F238E27FC236}">
                <a16:creationId xmlns:a16="http://schemas.microsoft.com/office/drawing/2014/main" id="{675480B3-FA72-61DF-7385-909728423938}"/>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10</a:t>
            </a:r>
          </a:p>
        </p:txBody>
      </p:sp>
      <p:sp>
        <p:nvSpPr>
          <p:cNvPr id="4" name="Textfeld 2">
            <a:extLst>
              <a:ext uri="{FF2B5EF4-FFF2-40B4-BE49-F238E27FC236}">
                <a16:creationId xmlns:a16="http://schemas.microsoft.com/office/drawing/2014/main" id="{9B61BC14-5865-F7A3-9776-B672D2B20B30}"/>
              </a:ext>
            </a:extLst>
          </p:cNvPr>
          <p:cNvSpPr txBox="1">
            <a:spLocks noChangeArrowheads="1"/>
          </p:cNvSpPr>
          <p:nvPr/>
        </p:nvSpPr>
        <p:spPr bwMode="auto">
          <a:xfrm>
            <a:off x="1443379" y="4200787"/>
            <a:ext cx="10412437" cy="19735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de-DE" dirty="0">
                <a:effectLst/>
                <a:latin typeface="Calibri" panose="020F0502020204030204" pitchFamily="34" charset="0"/>
                <a:ea typeface="Calibri" panose="020F0502020204030204" pitchFamily="34" charset="0"/>
                <a:cs typeface="Times New Roman" panose="02020603050405020304" pitchFamily="18" charset="0"/>
              </a:rPr>
              <a:t>Das sind Wir</a:t>
            </a:r>
          </a:p>
          <a:p>
            <a:pPr>
              <a:lnSpc>
                <a:spcPct val="107000"/>
              </a:lnSpc>
              <a:spcAft>
                <a:spcPts val="800"/>
              </a:spcAft>
            </a:pP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effectLst/>
                <a:latin typeface="Calibri" panose="020F0502020204030204" pitchFamily="34" charset="0"/>
                <a:ea typeface="Calibri" panose="020F0502020204030204" pitchFamily="34" charset="0"/>
                <a:cs typeface="Times New Roman" panose="02020603050405020304" pitchFamily="18" charset="0"/>
              </a:rPr>
              <a:t>Unser einzigartiger Hotel Campus bietet Ihnen einen modernen Mittelpunkt zum Austausch und vernetzen. Innerhalb der Hotelanlage bewegen Sie sich frei, unabhängig und entscheiden selbst, wann und wo Sie sich vernetzen. Ob in einer unserer „Working Spaces“, beim Sport in unserem Fitnessbereich oder klassisch bei einem Getränk in unserem à la carte Bistro Wilhelm... </a:t>
            </a:r>
          </a:p>
          <a:p>
            <a:pPr>
              <a:lnSpc>
                <a:spcPct val="107000"/>
              </a:lnSpc>
              <a:spcAft>
                <a:spcPts val="80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Bild 2">
            <a:extLst>
              <a:ext uri="{FF2B5EF4-FFF2-40B4-BE49-F238E27FC236}">
                <a16:creationId xmlns:a16="http://schemas.microsoft.com/office/drawing/2014/main" id="{22E17111-86C1-91FF-8EC2-B06D9C5AC47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80382" y="3990751"/>
            <a:ext cx="1013047" cy="690306"/>
          </a:xfrm>
          <a:prstGeom prst="rect">
            <a:avLst/>
          </a:prstGeom>
          <a:noFill/>
          <a:ln>
            <a:noFill/>
          </a:ln>
        </p:spPr>
      </p:pic>
      <p:sp>
        <p:nvSpPr>
          <p:cNvPr id="8" name="Rechteck 7">
            <a:extLst>
              <a:ext uri="{FF2B5EF4-FFF2-40B4-BE49-F238E27FC236}">
                <a16:creationId xmlns:a16="http://schemas.microsoft.com/office/drawing/2014/main" id="{A614CBA1-A4BB-5B4E-D243-24D3EBE6470B}"/>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666261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853738"/>
          </a:xfrm>
          <a:prstGeom prst="rect">
            <a:avLst/>
          </a:prstGeom>
        </p:spPr>
      </p:pic>
      <p:sp>
        <p:nvSpPr>
          <p:cNvPr id="10" name="Textfeld 9"/>
          <p:cNvSpPr txBox="1"/>
          <p:nvPr/>
        </p:nvSpPr>
        <p:spPr>
          <a:xfrm>
            <a:off x="3387012" y="757592"/>
            <a:ext cx="4467104" cy="461665"/>
          </a:xfrm>
          <a:prstGeom prst="rect">
            <a:avLst/>
          </a:prstGeom>
          <a:noFill/>
        </p:spPr>
        <p:txBody>
          <a:bodyPr wrap="square" rtlCol="0">
            <a:spAutoFit/>
          </a:bodyPr>
          <a:lstStyle/>
          <a:p>
            <a:pPr algn="ctr"/>
            <a:r>
              <a:rPr lang="de-DE" sz="2400" b="1" dirty="0">
                <a:latin typeface="Cambria" panose="02040503050406030204" pitchFamily="18" charset="0"/>
                <a:ea typeface="Cambria" panose="02040503050406030204" pitchFamily="18" charset="0"/>
              </a:rPr>
              <a:t>Nachhaltigkeitsbericht 2023</a:t>
            </a:r>
            <a:endParaRPr lang="de-DE" sz="2400" dirty="0">
              <a:latin typeface="Cambria" panose="02040503050406030204" pitchFamily="18" charset="0"/>
              <a:ea typeface="Cambria" panose="02040503050406030204" pitchFamily="18" charset="0"/>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532" y="154114"/>
            <a:ext cx="2148944" cy="1471424"/>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25" y="81445"/>
            <a:ext cx="1616761" cy="1616761"/>
          </a:xfrm>
          <a:prstGeom prst="rect">
            <a:avLst/>
          </a:prstGeom>
        </p:spPr>
      </p:pic>
      <p:sp>
        <p:nvSpPr>
          <p:cNvPr id="7" name="Textfeld 6"/>
          <p:cNvSpPr txBox="1"/>
          <p:nvPr/>
        </p:nvSpPr>
        <p:spPr>
          <a:xfrm rot="16200000">
            <a:off x="-1693638" y="3723288"/>
            <a:ext cx="4725460" cy="1380378"/>
          </a:xfrm>
          <a:prstGeom prst="rect">
            <a:avLst/>
          </a:prstGeom>
          <a:noFill/>
        </p:spPr>
        <p:txBody>
          <a:bodyPr wrap="square" rtlCol="0" anchor="ctr">
            <a:spAutoFit/>
          </a:bodyPr>
          <a:lstStyle/>
          <a:p>
            <a:pPr algn="ctr">
              <a:lnSpc>
                <a:spcPct val="107000"/>
              </a:lnSpc>
              <a:spcAft>
                <a:spcPts val="800"/>
              </a:spcAft>
            </a:pPr>
            <a:r>
              <a:rPr lang="de-DE" sz="4000" dirty="0">
                <a:effectLst/>
                <a:latin typeface="Calibri" panose="020F0502020204030204" pitchFamily="34" charset="0"/>
                <a:ea typeface="Calibri" panose="020F0502020204030204" pitchFamily="34" charset="0"/>
                <a:cs typeface="Times New Roman" panose="02020603050405020304" pitchFamily="18" charset="0"/>
              </a:rPr>
              <a:t>Unsere</a:t>
            </a:r>
            <a:r>
              <a:rPr lang="de-DE" sz="4000" b="1" dirty="0">
                <a:effectLst/>
                <a:latin typeface="Calibri" panose="020F0502020204030204" pitchFamily="34" charset="0"/>
                <a:ea typeface="Calibri" panose="020F0502020204030204" pitchFamily="34" charset="0"/>
                <a:cs typeface="Times New Roman" panose="02020603050405020304" pitchFamily="18" charset="0"/>
              </a:rPr>
              <a:t> </a:t>
            </a:r>
            <a:r>
              <a:rPr lang="de-DE" sz="4000" dirty="0">
                <a:effectLst/>
                <a:latin typeface="Calibri" panose="020F0502020204030204" pitchFamily="34" charset="0"/>
                <a:ea typeface="Calibri" panose="020F0502020204030204" pitchFamily="34" charset="0"/>
                <a:cs typeface="Times New Roman" panose="02020603050405020304" pitchFamily="18" charset="0"/>
              </a:rPr>
              <a:t>Kooperationshäuser:</a:t>
            </a:r>
          </a:p>
        </p:txBody>
      </p:sp>
      <p:sp>
        <p:nvSpPr>
          <p:cNvPr id="3" name="Textfeld 2">
            <a:extLst>
              <a:ext uri="{FF2B5EF4-FFF2-40B4-BE49-F238E27FC236}">
                <a16:creationId xmlns:a16="http://schemas.microsoft.com/office/drawing/2014/main" id="{675480B3-FA72-61DF-7385-909728423938}"/>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11</a:t>
            </a:r>
          </a:p>
        </p:txBody>
      </p:sp>
      <p:sp>
        <p:nvSpPr>
          <p:cNvPr id="4" name="Textfeld 2">
            <a:extLst>
              <a:ext uri="{FF2B5EF4-FFF2-40B4-BE49-F238E27FC236}">
                <a16:creationId xmlns:a16="http://schemas.microsoft.com/office/drawing/2014/main" id="{9B61BC14-5865-F7A3-9776-B672D2B20B30}"/>
              </a:ext>
            </a:extLst>
          </p:cNvPr>
          <p:cNvSpPr txBox="1">
            <a:spLocks noChangeArrowheads="1"/>
          </p:cNvSpPr>
          <p:nvPr/>
        </p:nvSpPr>
        <p:spPr bwMode="auto">
          <a:xfrm>
            <a:off x="1443379" y="2750726"/>
            <a:ext cx="10412437" cy="24544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Das sind Wir...</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Unser lichtdurchflutetes Campus Hotel in idyllischer, grüner Stadtrandlage und jede Menge Raum für Tagungen, Seminare, Workshops und Feierlichkeiten jeder Art, bietet Ihnen den idealen Rahmen für Ihre erfolgreiche Veranstaltung. In wohltuend inspirierender Atmosphäre finden Sie Zeit für persönlichen Austausch, gemeinsame Erlebnisse und werden dabei selbstverständlich kulinarisch bestens verwöhnt. Im großzügigen Sauna- (steht zurzeit wegen Reparaturmaßnahmen nicht zur Verfügung) und Fitnessbereich finden Sie Entspannung nach Ihrem gelungenen Arbeitstag.</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Ob Sie uns privat, als Gruppe oder geschäftlich besuchen - durch unser Campus Hotel lässt sich alles unter einem Dach ideal vereinbaren.</a:t>
            </a:r>
          </a:p>
        </p:txBody>
      </p:sp>
      <p:pic>
        <p:nvPicPr>
          <p:cNvPr id="8" name="Bild 5">
            <a:extLst>
              <a:ext uri="{FF2B5EF4-FFF2-40B4-BE49-F238E27FC236}">
                <a16:creationId xmlns:a16="http://schemas.microsoft.com/office/drawing/2014/main" id="{CB962CC5-FB52-D6D7-73A3-880269416E2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91954" y="2685412"/>
            <a:ext cx="995389" cy="678274"/>
          </a:xfrm>
          <a:prstGeom prst="rect">
            <a:avLst/>
          </a:prstGeom>
          <a:noFill/>
          <a:ln>
            <a:noFill/>
          </a:ln>
        </p:spPr>
      </p:pic>
      <p:sp>
        <p:nvSpPr>
          <p:cNvPr id="2" name="Rechteck 1">
            <a:extLst>
              <a:ext uri="{FF2B5EF4-FFF2-40B4-BE49-F238E27FC236}">
                <a16:creationId xmlns:a16="http://schemas.microsoft.com/office/drawing/2014/main" id="{58F02BE1-5FDF-6F2A-611D-E1E687D211FC}"/>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590423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853738"/>
          </a:xfrm>
          <a:prstGeom prst="rect">
            <a:avLst/>
          </a:prstGeom>
        </p:spPr>
      </p:pic>
      <p:sp>
        <p:nvSpPr>
          <p:cNvPr id="10" name="Textfeld 9"/>
          <p:cNvSpPr txBox="1"/>
          <p:nvPr/>
        </p:nvSpPr>
        <p:spPr>
          <a:xfrm>
            <a:off x="3545633" y="757592"/>
            <a:ext cx="4308483" cy="461665"/>
          </a:xfrm>
          <a:prstGeom prst="rect">
            <a:avLst/>
          </a:prstGeom>
          <a:noFill/>
        </p:spPr>
        <p:txBody>
          <a:bodyPr wrap="square" rtlCol="0">
            <a:spAutoFit/>
          </a:bodyPr>
          <a:lstStyle/>
          <a:p>
            <a:pPr algn="ctr"/>
            <a:r>
              <a:rPr lang="de-DE" sz="2400" b="1" dirty="0">
                <a:latin typeface="Cambria" panose="02040503050406030204" pitchFamily="18" charset="0"/>
                <a:ea typeface="Cambria" panose="02040503050406030204" pitchFamily="18" charset="0"/>
              </a:rPr>
              <a:t>Nachhaltigkeitsbericht 2023</a:t>
            </a:r>
            <a:endParaRPr lang="de-DE" sz="2400" dirty="0">
              <a:latin typeface="Cambria" panose="02040503050406030204" pitchFamily="18" charset="0"/>
              <a:ea typeface="Cambria" panose="02040503050406030204" pitchFamily="18" charset="0"/>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532" y="154114"/>
            <a:ext cx="2148944" cy="1471424"/>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25" y="81445"/>
            <a:ext cx="1616761" cy="1616761"/>
          </a:xfrm>
          <a:prstGeom prst="rect">
            <a:avLst/>
          </a:prstGeom>
        </p:spPr>
      </p:pic>
      <p:sp>
        <p:nvSpPr>
          <p:cNvPr id="7" name="Textfeld 6"/>
          <p:cNvSpPr txBox="1"/>
          <p:nvPr/>
        </p:nvSpPr>
        <p:spPr>
          <a:xfrm rot="16200000">
            <a:off x="-1673393" y="3797473"/>
            <a:ext cx="4725460" cy="721736"/>
          </a:xfrm>
          <a:prstGeom prst="rect">
            <a:avLst/>
          </a:prstGeom>
          <a:noFill/>
        </p:spPr>
        <p:txBody>
          <a:bodyPr wrap="square" rtlCol="0" anchor="ctr">
            <a:spAutoFit/>
          </a:bodyPr>
          <a:lstStyle/>
          <a:p>
            <a:pPr algn="ctr">
              <a:lnSpc>
                <a:spcPct val="107000"/>
              </a:lnSpc>
              <a:spcAft>
                <a:spcPts val="800"/>
              </a:spcAft>
            </a:pPr>
            <a:r>
              <a:rPr lang="de-DE" sz="4000" dirty="0">
                <a:latin typeface="Calibri" panose="020F0502020204030204" pitchFamily="34" charset="0"/>
                <a:ea typeface="Calibri" panose="020F0502020204030204" pitchFamily="34" charset="0"/>
                <a:cs typeface="Times New Roman" panose="02020603050405020304" pitchFamily="18" charset="0"/>
              </a:rPr>
              <a:t>Der Verband:</a:t>
            </a:r>
            <a:endParaRPr lang="de-DE"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675480B3-FA72-61DF-7385-909728423938}"/>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12</a:t>
            </a:r>
          </a:p>
        </p:txBody>
      </p:sp>
      <p:sp>
        <p:nvSpPr>
          <p:cNvPr id="4" name="Textfeld 2">
            <a:extLst>
              <a:ext uri="{FF2B5EF4-FFF2-40B4-BE49-F238E27FC236}">
                <a16:creationId xmlns:a16="http://schemas.microsoft.com/office/drawing/2014/main" id="{9B61BC14-5865-F7A3-9776-B672D2B20B30}"/>
              </a:ext>
            </a:extLst>
          </p:cNvPr>
          <p:cNvSpPr txBox="1">
            <a:spLocks noChangeArrowheads="1"/>
          </p:cNvSpPr>
          <p:nvPr/>
        </p:nvSpPr>
        <p:spPr bwMode="auto">
          <a:xfrm>
            <a:off x="1463039" y="2164310"/>
            <a:ext cx="10412437" cy="418341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de-DE" sz="180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Der Genoverband e.V. – Verband der Regionen ist Prüfungs- und Beratungsverband, Bildungsträger und Interessen­vertretung für rund 2.590 Mitglieds­genossen­schaften. Als moderner Dienstleister betreuen wir Unternehmen aus den Bereichen Kreditwirtschaft, Landwirtschaft, Handel, ­Gewerbe und Dienstleistungen mit rund acht Millionen Mitgliedern in 14 Bundesländern. Rund 1.320 Mitarbeiter*innen betreuen die Mitglieder und sind Partner*in, Berater*in sowie Wegbegleiter*in für unsere Mitgliedsgenossenschaften. Dabei denken wir nicht nur nach, sondern auch vor: Wir analysieren den Markt und erkennen Trends. Wir geben Antworten auf komplexe Fragen und Sachverhalte und zeigen unseren Genossenschaften Lösungen auf. Dabei greifen wir auf das eigene Team zurück, binden aber auch Netzwerkpartnern insbesondere aus dem Verbund ein. Aktiv fördern wir das Genossenschaftswesen durch Gründungsinitiativen sowie eine intensive Interessenvertretung. Wir sind Sprachrohr unserer Mitglieder innerhalb und außerhalb des Verbundes.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Dies alles erfolgt auf der Basis demokratischer Mitbestimmungsstrukturen unserer Mitglieder. Grundlage dieser demokratischen Ausrichtung ist unsere Satzung. Sie ergänzt die gesetzlichen Bestimmungen und bestimmt die Struktur, die Kompetenzen und die Ziele des Genossenschaftsverbands – Verband der Regionen.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hteck 1">
            <a:extLst>
              <a:ext uri="{FF2B5EF4-FFF2-40B4-BE49-F238E27FC236}">
                <a16:creationId xmlns:a16="http://schemas.microsoft.com/office/drawing/2014/main" id="{28E06392-A216-140E-A2D0-32A1BEA55412}"/>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560467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853738"/>
          </a:xfrm>
          <a:prstGeom prst="rect">
            <a:avLst/>
          </a:prstGeom>
        </p:spPr>
      </p:pic>
      <p:sp>
        <p:nvSpPr>
          <p:cNvPr id="10" name="Textfeld 9"/>
          <p:cNvSpPr txBox="1"/>
          <p:nvPr/>
        </p:nvSpPr>
        <p:spPr>
          <a:xfrm>
            <a:off x="3545633" y="757592"/>
            <a:ext cx="4308483" cy="461665"/>
          </a:xfrm>
          <a:prstGeom prst="rect">
            <a:avLst/>
          </a:prstGeom>
          <a:noFill/>
        </p:spPr>
        <p:txBody>
          <a:bodyPr wrap="square" rtlCol="0">
            <a:spAutoFit/>
          </a:bodyPr>
          <a:lstStyle/>
          <a:p>
            <a:pPr algn="ctr"/>
            <a:r>
              <a:rPr lang="de-DE" sz="2400" b="1" dirty="0">
                <a:latin typeface="Cambria" panose="02040503050406030204" pitchFamily="18" charset="0"/>
                <a:ea typeface="Cambria" panose="02040503050406030204" pitchFamily="18" charset="0"/>
              </a:rPr>
              <a:t>Nachhaltigkeitsbericht</a:t>
            </a:r>
            <a:r>
              <a:rPr lang="de-DE" sz="1600" b="1" dirty="0">
                <a:latin typeface="Cambria" panose="02040503050406030204" pitchFamily="18" charset="0"/>
                <a:ea typeface="Cambria" panose="02040503050406030204" pitchFamily="18" charset="0"/>
              </a:rPr>
              <a:t> </a:t>
            </a:r>
            <a:r>
              <a:rPr lang="de-DE" sz="2400" b="1" dirty="0">
                <a:latin typeface="Cambria" panose="02040503050406030204" pitchFamily="18" charset="0"/>
                <a:ea typeface="Cambria" panose="02040503050406030204" pitchFamily="18" charset="0"/>
              </a:rPr>
              <a:t>2023</a:t>
            </a:r>
            <a:endParaRPr lang="de-DE" sz="2400" dirty="0">
              <a:latin typeface="Cambria" panose="02040503050406030204" pitchFamily="18" charset="0"/>
              <a:ea typeface="Cambria" panose="02040503050406030204" pitchFamily="18" charset="0"/>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532" y="154114"/>
            <a:ext cx="2148944" cy="1471424"/>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25" y="81445"/>
            <a:ext cx="1616761" cy="1616761"/>
          </a:xfrm>
          <a:prstGeom prst="rect">
            <a:avLst/>
          </a:prstGeom>
        </p:spPr>
      </p:pic>
      <p:sp>
        <p:nvSpPr>
          <p:cNvPr id="7" name="Textfeld 6"/>
          <p:cNvSpPr txBox="1"/>
          <p:nvPr/>
        </p:nvSpPr>
        <p:spPr>
          <a:xfrm rot="16200000">
            <a:off x="-1685338" y="3815285"/>
            <a:ext cx="4725460" cy="721736"/>
          </a:xfrm>
          <a:prstGeom prst="rect">
            <a:avLst/>
          </a:prstGeom>
          <a:noFill/>
        </p:spPr>
        <p:txBody>
          <a:bodyPr wrap="square" rtlCol="0" anchor="ctr">
            <a:spAutoFit/>
          </a:bodyPr>
          <a:lstStyle/>
          <a:p>
            <a:pPr algn="ctr">
              <a:lnSpc>
                <a:spcPct val="107000"/>
              </a:lnSpc>
              <a:spcAft>
                <a:spcPts val="800"/>
              </a:spcAft>
            </a:pPr>
            <a:r>
              <a:rPr lang="de-DE" sz="4000" dirty="0">
                <a:latin typeface="Calibri" panose="020F0502020204030204" pitchFamily="34" charset="0"/>
                <a:ea typeface="Calibri" panose="020F0502020204030204" pitchFamily="34" charset="0"/>
                <a:cs typeface="Times New Roman" panose="02020603050405020304" pitchFamily="18" charset="0"/>
              </a:rPr>
              <a:t>Der Verband:</a:t>
            </a:r>
            <a:endParaRPr lang="de-DE"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675480B3-FA72-61DF-7385-909728423938}"/>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13</a:t>
            </a:r>
          </a:p>
        </p:txBody>
      </p:sp>
      <p:sp>
        <p:nvSpPr>
          <p:cNvPr id="12" name="Textfeld 11">
            <a:extLst>
              <a:ext uri="{FF2B5EF4-FFF2-40B4-BE49-F238E27FC236}">
                <a16:creationId xmlns:a16="http://schemas.microsoft.com/office/drawing/2014/main" id="{3C93D822-FC7A-6593-90F3-71A14BE2BBE4}"/>
              </a:ext>
            </a:extLst>
          </p:cNvPr>
          <p:cNvSpPr txBox="1"/>
          <p:nvPr/>
        </p:nvSpPr>
        <p:spPr>
          <a:xfrm>
            <a:off x="1361114" y="2807910"/>
            <a:ext cx="10514362" cy="2585644"/>
          </a:xfrm>
          <a:prstGeom prst="rect">
            <a:avLst/>
          </a:prstGeom>
          <a:noFill/>
        </p:spPr>
        <p:txBody>
          <a:bodyPr wrap="square">
            <a:spAutoFit/>
          </a:bodyPr>
          <a:lstStyle/>
          <a:p>
            <a:pPr>
              <a:lnSpc>
                <a:spcPct val="107000"/>
              </a:lnSpc>
              <a:spcAft>
                <a:spcPts val="800"/>
              </a:spcAft>
            </a:pPr>
            <a:r>
              <a:rPr lang="de-DE" b="1" dirty="0">
                <a:solidFill>
                  <a:srgbClr val="2A2A2A"/>
                </a:solidFill>
                <a:effectLst/>
                <a:latin typeface="Calibri" panose="020F0502020204030204" pitchFamily="34" charset="0"/>
                <a:ea typeface="Times New Roman" panose="02020603050405020304" pitchFamily="18" charset="0"/>
                <a:cs typeface="Calibri" panose="020F0502020204030204" pitchFamily="34" charset="0"/>
              </a:rPr>
              <a:t>Unsere Werte</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Seit Mitte des 19. Jahrhunderts stehen Genossenschaften nach den Prinzipien von Friedrich Wilhelm Raiffeisen und Hermann Schulze-Delitzsch für praktizierte Wirtschaftsdemokratie, für Selbsthilfe, Selbstverwaltung und Selbstverantwortung. Die Arbeit des Genossenschaftsverbands orientiert sich an diesen genossenschaftlichen Werten. In unserer Unternehmenskultur haben Vertrauen, Tradition und Verantwortung neben betriebswirtschaftlichen Zielen eine lange Historie und einen hohen Stellenwert. Als Ansprechpartner*innen sind die Mitarbeiter*innen des Genossenschaftsverbands immer am Ort des Geschehens und nah an unseren Mitgliedern und Kunden.</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hteck 1">
            <a:extLst>
              <a:ext uri="{FF2B5EF4-FFF2-40B4-BE49-F238E27FC236}">
                <a16:creationId xmlns:a16="http://schemas.microsoft.com/office/drawing/2014/main" id="{345BD6E4-7861-7DEB-A27A-1A06E60F9655}"/>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790122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853738"/>
          </a:xfrm>
          <a:prstGeom prst="rect">
            <a:avLst/>
          </a:prstGeom>
        </p:spPr>
      </p:pic>
      <p:sp>
        <p:nvSpPr>
          <p:cNvPr id="10" name="Textfeld 9"/>
          <p:cNvSpPr txBox="1"/>
          <p:nvPr/>
        </p:nvSpPr>
        <p:spPr>
          <a:xfrm>
            <a:off x="3620278" y="757592"/>
            <a:ext cx="4233838" cy="461665"/>
          </a:xfrm>
          <a:prstGeom prst="rect">
            <a:avLst/>
          </a:prstGeom>
          <a:noFill/>
        </p:spPr>
        <p:txBody>
          <a:bodyPr wrap="square" rtlCol="0">
            <a:spAutoFit/>
          </a:bodyPr>
          <a:lstStyle/>
          <a:p>
            <a:pPr algn="ctr"/>
            <a:r>
              <a:rPr lang="de-DE" sz="2400" b="1" dirty="0">
                <a:latin typeface="Cambria" panose="02040503050406030204" pitchFamily="18" charset="0"/>
                <a:ea typeface="Cambria" panose="02040503050406030204" pitchFamily="18" charset="0"/>
              </a:rPr>
              <a:t>Nachhaltigkeitsbericht 2023</a:t>
            </a:r>
            <a:endParaRPr lang="de-DE" sz="2400" dirty="0">
              <a:latin typeface="Cambria" panose="02040503050406030204" pitchFamily="18" charset="0"/>
              <a:ea typeface="Cambria" panose="02040503050406030204" pitchFamily="18" charset="0"/>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532" y="154114"/>
            <a:ext cx="2148944" cy="1471424"/>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25" y="81445"/>
            <a:ext cx="1616761" cy="1616761"/>
          </a:xfrm>
          <a:prstGeom prst="rect">
            <a:avLst/>
          </a:prstGeom>
        </p:spPr>
      </p:pic>
      <p:sp>
        <p:nvSpPr>
          <p:cNvPr id="2" name="Textfeld 1"/>
          <p:cNvSpPr txBox="1"/>
          <p:nvPr/>
        </p:nvSpPr>
        <p:spPr>
          <a:xfrm>
            <a:off x="1643147" y="2823460"/>
            <a:ext cx="10548852" cy="2554545"/>
          </a:xfrm>
          <a:prstGeom prst="rect">
            <a:avLst/>
          </a:prstGeom>
          <a:noFill/>
        </p:spPr>
        <p:txBody>
          <a:bodyPr wrap="square" rtlCol="0">
            <a:spAutoFit/>
          </a:bodyPr>
          <a:lstStyle/>
          <a:p>
            <a:pPr marL="285750" indent="-285750">
              <a:buFont typeface="Wingdings" panose="05000000000000000000" pitchFamily="2" charset="2"/>
              <a:buChar char="Ø"/>
            </a:pPr>
            <a:r>
              <a:rPr lang="de-DE" sz="2000" dirty="0"/>
              <a:t>Ticketsprinter</a:t>
            </a:r>
          </a:p>
          <a:p>
            <a:pPr marL="285750" indent="-285750">
              <a:buFont typeface="Wingdings" panose="05000000000000000000" pitchFamily="2" charset="2"/>
              <a:buChar char="Ø"/>
            </a:pPr>
            <a:r>
              <a:rPr lang="de-DE" sz="2000" dirty="0"/>
              <a:t>Übernachtungen über Personights und oder TOP 250 Tagungshotels.</a:t>
            </a:r>
          </a:p>
          <a:p>
            <a:pPr marL="285750" indent="-285750">
              <a:buFont typeface="Wingdings" panose="05000000000000000000" pitchFamily="2" charset="2"/>
              <a:buChar char="Ø"/>
            </a:pPr>
            <a:r>
              <a:rPr lang="de-DE" sz="2000" dirty="0"/>
              <a:t>Geno- Shop (Online)</a:t>
            </a:r>
          </a:p>
          <a:p>
            <a:pPr marL="285750" indent="-285750">
              <a:buFont typeface="Wingdings" panose="05000000000000000000" pitchFamily="2" charset="2"/>
              <a:buChar char="Ø"/>
            </a:pPr>
            <a:r>
              <a:rPr lang="de-DE" sz="2000" dirty="0"/>
              <a:t>Jobrad für Mitarbeiter.</a:t>
            </a:r>
          </a:p>
          <a:p>
            <a:pPr marL="285750" indent="-285750">
              <a:buFont typeface="Wingdings" panose="05000000000000000000" pitchFamily="2" charset="2"/>
              <a:buChar char="Ø"/>
            </a:pPr>
            <a:r>
              <a:rPr lang="de-DE" sz="2000" dirty="0"/>
              <a:t>Kostenfreie Mitarbeiter Parkplätze</a:t>
            </a:r>
          </a:p>
          <a:p>
            <a:pPr marL="285750" indent="-285750">
              <a:buFont typeface="Wingdings" panose="05000000000000000000" pitchFamily="2" charset="2"/>
              <a:buChar char="Ø"/>
            </a:pPr>
            <a:r>
              <a:rPr lang="de-DE" sz="2000" dirty="0"/>
              <a:t>Mitarbeiter Verpflegung</a:t>
            </a:r>
          </a:p>
          <a:p>
            <a:pPr marL="285750" indent="-285750">
              <a:buFont typeface="Wingdings" panose="05000000000000000000" pitchFamily="2" charset="2"/>
              <a:buChar char="Ø"/>
            </a:pPr>
            <a:r>
              <a:rPr lang="de-DE" sz="2000" dirty="0"/>
              <a:t>Mitarbeiter werben Mitarbeiter</a:t>
            </a:r>
          </a:p>
          <a:p>
            <a:pPr marL="742950" lvl="1" indent="-285750">
              <a:buFont typeface="Wingdings" panose="05000000000000000000" pitchFamily="2" charset="2"/>
              <a:buChar char="v"/>
            </a:pPr>
            <a:r>
              <a:rPr lang="de-DE" sz="2000" dirty="0"/>
              <a:t>Anwerbeprämie: für unsere Mitarbeiter </a:t>
            </a:r>
          </a:p>
        </p:txBody>
      </p:sp>
      <p:sp>
        <p:nvSpPr>
          <p:cNvPr id="7" name="Textfeld 6"/>
          <p:cNvSpPr txBox="1"/>
          <p:nvPr/>
        </p:nvSpPr>
        <p:spPr>
          <a:xfrm rot="16200000">
            <a:off x="-1609540" y="3955084"/>
            <a:ext cx="4725460" cy="830997"/>
          </a:xfrm>
          <a:prstGeom prst="rect">
            <a:avLst/>
          </a:prstGeom>
          <a:noFill/>
        </p:spPr>
        <p:txBody>
          <a:bodyPr wrap="square" rtlCol="0" anchor="ctr">
            <a:spAutoFit/>
          </a:bodyPr>
          <a:lstStyle/>
          <a:p>
            <a:pPr algn="ctr"/>
            <a:r>
              <a:rPr lang="de-DE" sz="4000" dirty="0"/>
              <a:t>Mittarbeiter</a:t>
            </a:r>
            <a:r>
              <a:rPr lang="de-DE" sz="4800" dirty="0"/>
              <a:t> </a:t>
            </a:r>
            <a:r>
              <a:rPr lang="de-DE" sz="4000" dirty="0"/>
              <a:t>Benefits:</a:t>
            </a:r>
          </a:p>
        </p:txBody>
      </p:sp>
      <p:sp>
        <p:nvSpPr>
          <p:cNvPr id="3" name="Textfeld 2">
            <a:extLst>
              <a:ext uri="{FF2B5EF4-FFF2-40B4-BE49-F238E27FC236}">
                <a16:creationId xmlns:a16="http://schemas.microsoft.com/office/drawing/2014/main" id="{C5A00DF5-784D-E8D5-5B48-0886FF5DF97D}"/>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14</a:t>
            </a:r>
          </a:p>
        </p:txBody>
      </p:sp>
      <p:sp>
        <p:nvSpPr>
          <p:cNvPr id="4" name="Rechteck 3">
            <a:extLst>
              <a:ext uri="{FF2B5EF4-FFF2-40B4-BE49-F238E27FC236}">
                <a16:creationId xmlns:a16="http://schemas.microsoft.com/office/drawing/2014/main" id="{37655069-09E1-A7F1-BCFF-AFD7464344F1}"/>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492685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853738"/>
          </a:xfrm>
          <a:prstGeom prst="rect">
            <a:avLst/>
          </a:prstGeom>
        </p:spPr>
      </p:pic>
      <p:sp>
        <p:nvSpPr>
          <p:cNvPr id="10" name="Textfeld 9"/>
          <p:cNvSpPr txBox="1"/>
          <p:nvPr/>
        </p:nvSpPr>
        <p:spPr>
          <a:xfrm>
            <a:off x="3489649" y="757592"/>
            <a:ext cx="4364467" cy="461665"/>
          </a:xfrm>
          <a:prstGeom prst="rect">
            <a:avLst/>
          </a:prstGeom>
          <a:noFill/>
        </p:spPr>
        <p:txBody>
          <a:bodyPr wrap="square" rtlCol="0">
            <a:spAutoFit/>
          </a:bodyPr>
          <a:lstStyle/>
          <a:p>
            <a:pPr algn="ctr"/>
            <a:r>
              <a:rPr lang="de-DE" sz="2400" b="1" dirty="0">
                <a:latin typeface="Cambria" panose="02040503050406030204" pitchFamily="18" charset="0"/>
                <a:ea typeface="Cambria" panose="02040503050406030204" pitchFamily="18" charset="0"/>
              </a:rPr>
              <a:t>Nachhaltigkeitsbericht 2023</a:t>
            </a:r>
            <a:endParaRPr lang="de-DE" sz="2400" dirty="0">
              <a:latin typeface="Cambria" panose="02040503050406030204" pitchFamily="18" charset="0"/>
              <a:ea typeface="Cambria" panose="02040503050406030204" pitchFamily="18" charset="0"/>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532" y="154114"/>
            <a:ext cx="2148944" cy="1471424"/>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25" y="81445"/>
            <a:ext cx="1616761" cy="1616761"/>
          </a:xfrm>
          <a:prstGeom prst="rect">
            <a:avLst/>
          </a:prstGeom>
        </p:spPr>
      </p:pic>
      <p:sp>
        <p:nvSpPr>
          <p:cNvPr id="2" name="Textfeld 1"/>
          <p:cNvSpPr txBox="1"/>
          <p:nvPr/>
        </p:nvSpPr>
        <p:spPr>
          <a:xfrm>
            <a:off x="1786595" y="2786463"/>
            <a:ext cx="10548852" cy="3168240"/>
          </a:xfrm>
          <a:prstGeom prst="rect">
            <a:avLst/>
          </a:prstGeom>
          <a:noFill/>
        </p:spPr>
        <p:txBody>
          <a:bodyPr wrap="square" rtlCol="0">
            <a:spAutoFit/>
          </a:bodyPr>
          <a:lstStyle/>
          <a:p>
            <a:pPr marL="285750" indent="-285750">
              <a:lnSpc>
                <a:spcPct val="107000"/>
              </a:lnSpc>
              <a:spcAft>
                <a:spcPts val="800"/>
              </a:spcAft>
              <a:buFont typeface="Wingdings" panose="05000000000000000000" pitchFamily="2" charset="2"/>
              <a:buChar char="Ø"/>
            </a:pPr>
            <a:r>
              <a:rPr lang="de-DE" sz="1800" dirty="0">
                <a:effectLst/>
                <a:latin typeface="Calibri" panose="020F0502020204030204" pitchFamily="34" charset="0"/>
                <a:ea typeface="Calibri" panose="020F0502020204030204" pitchFamily="34" charset="0"/>
                <a:cs typeface="Calibri" panose="020F0502020204030204" pitchFamily="34" charset="0"/>
              </a:rPr>
              <a:t>CO 2 Fußabdruck (ab Juni 2024)</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de-DE" sz="1800" dirty="0">
                <a:effectLst/>
                <a:latin typeface="Calibri" panose="020F0502020204030204" pitchFamily="34" charset="0"/>
                <a:ea typeface="Calibri" panose="020F0502020204030204" pitchFamily="34" charset="0"/>
                <a:cs typeface="Calibri" panose="020F0502020204030204" pitchFamily="34" charset="0"/>
              </a:rPr>
              <a:t>Soziale Projekte unterstützen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de-DE" sz="1800" dirty="0">
                <a:effectLst/>
                <a:latin typeface="Calibri" panose="020F0502020204030204" pitchFamily="34" charset="0"/>
                <a:ea typeface="Calibri" panose="020F0502020204030204" pitchFamily="34" charset="0"/>
                <a:cs typeface="Calibri" panose="020F0502020204030204" pitchFamily="34" charset="0"/>
              </a:rPr>
              <a:t>Abfallreduzierung von Kunststoffen / Papier </a:t>
            </a:r>
            <a:r>
              <a:rPr lang="de-DE" dirty="0">
                <a:latin typeface="Calibri" panose="020F0502020204030204" pitchFamily="34" charset="0"/>
                <a:ea typeface="Calibri" panose="020F0502020204030204" pitchFamily="34" charset="0"/>
                <a:cs typeface="Calibri" panose="020F0502020204030204" pitchFamily="34" charset="0"/>
              </a:rPr>
              <a:t>/ </a:t>
            </a:r>
            <a:r>
              <a:rPr lang="de-DE" sz="1800" dirty="0">
                <a:effectLst/>
                <a:latin typeface="Calibri" panose="020F0502020204030204" pitchFamily="34" charset="0"/>
                <a:ea typeface="Calibri" panose="020F0502020204030204" pitchFamily="34" charset="0"/>
                <a:cs typeface="Calibri" panose="020F0502020204030204" pitchFamily="34" charset="0"/>
              </a:rPr>
              <a:t>Organischem Müll</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de-DE" sz="1800" dirty="0">
                <a:effectLst/>
                <a:latin typeface="Calibri" panose="020F0502020204030204" pitchFamily="34" charset="0"/>
                <a:ea typeface="Calibri" panose="020F0502020204030204" pitchFamily="34" charset="0"/>
                <a:cs typeface="Calibri" panose="020F0502020204030204" pitchFamily="34" charset="0"/>
              </a:rPr>
              <a:t>Reduzierung des Stromverbrauches/ 100% Ökostrom/ Umstellung auf LED Leuchtmittel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de-DE" sz="1800" dirty="0">
                <a:effectLst/>
                <a:latin typeface="Calibri" panose="020F0502020204030204" pitchFamily="34" charset="0"/>
                <a:ea typeface="Calibri" panose="020F0502020204030204" pitchFamily="34" charset="0"/>
                <a:cs typeface="Calibri" panose="020F0502020204030204" pitchFamily="34" charset="0"/>
              </a:rPr>
              <a:t>E- Ladesäulen (geplant ab März 2024)</a:t>
            </a:r>
          </a:p>
          <a:p>
            <a:pPr marL="285750" indent="-285750">
              <a:lnSpc>
                <a:spcPct val="107000"/>
              </a:lnSpc>
              <a:spcAft>
                <a:spcPts val="800"/>
              </a:spcAft>
              <a:buFont typeface="Wingdings" panose="05000000000000000000" pitchFamily="2" charset="2"/>
              <a:buChar char="Ø"/>
            </a:pPr>
            <a:r>
              <a:rPr lang="de-DE" dirty="0">
                <a:latin typeface="Calibri" panose="020F0502020204030204" pitchFamily="34" charset="0"/>
                <a:ea typeface="Calibri" panose="020F0502020204030204" pitchFamily="34" charset="0"/>
                <a:cs typeface="Calibri" panose="020F0502020204030204" pitchFamily="34" charset="0"/>
              </a:rPr>
              <a:t>Insekten Hotel</a:t>
            </a:r>
          </a:p>
          <a:p>
            <a:pPr marL="285750" indent="-285750">
              <a:lnSpc>
                <a:spcPct val="107000"/>
              </a:lnSpc>
              <a:spcAft>
                <a:spcPts val="800"/>
              </a:spcAft>
              <a:buFont typeface="Wingdings" panose="05000000000000000000" pitchFamily="2" charset="2"/>
              <a:buChar char="Ø"/>
            </a:pPr>
            <a:r>
              <a:rPr lang="de-DE" sz="1800" dirty="0">
                <a:effectLst/>
                <a:latin typeface="Calibri" panose="020F0502020204030204" pitchFamily="34" charset="0"/>
                <a:ea typeface="Calibri" panose="020F0502020204030204" pitchFamily="34" charset="0"/>
                <a:cs typeface="Calibri" panose="020F0502020204030204" pitchFamily="34" charset="0"/>
              </a:rPr>
              <a:t>Kräutergarten</a:t>
            </a:r>
          </a:p>
          <a:p>
            <a:pPr>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feld 6"/>
          <p:cNvSpPr txBox="1"/>
          <p:nvPr/>
        </p:nvSpPr>
        <p:spPr>
          <a:xfrm rot="16200000">
            <a:off x="-1609540" y="3647308"/>
            <a:ext cx="4725460" cy="1446550"/>
          </a:xfrm>
          <a:prstGeom prst="rect">
            <a:avLst/>
          </a:prstGeom>
          <a:noFill/>
        </p:spPr>
        <p:txBody>
          <a:bodyPr wrap="square" rtlCol="0" anchor="ctr">
            <a:spAutoFit/>
          </a:bodyPr>
          <a:lstStyle/>
          <a:p>
            <a:pPr algn="ctr"/>
            <a:r>
              <a:rPr lang="de-DE" sz="4400" dirty="0"/>
              <a:t>Unsere Ziele und </a:t>
            </a:r>
            <a:r>
              <a:rPr lang="de-DE" sz="4400" dirty="0" err="1"/>
              <a:t>next</a:t>
            </a:r>
            <a:r>
              <a:rPr lang="de-DE" sz="4400" dirty="0"/>
              <a:t> </a:t>
            </a:r>
            <a:r>
              <a:rPr lang="de-DE" sz="4400" dirty="0" err="1"/>
              <a:t>Steps</a:t>
            </a:r>
            <a:r>
              <a:rPr lang="de-DE" sz="4400" dirty="0"/>
              <a:t>:</a:t>
            </a:r>
          </a:p>
        </p:txBody>
      </p:sp>
      <p:sp>
        <p:nvSpPr>
          <p:cNvPr id="3" name="Textfeld 2">
            <a:extLst>
              <a:ext uri="{FF2B5EF4-FFF2-40B4-BE49-F238E27FC236}">
                <a16:creationId xmlns:a16="http://schemas.microsoft.com/office/drawing/2014/main" id="{CB17CA40-66AB-9AB5-96A9-81B7C1E087B1}"/>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15</a:t>
            </a:r>
          </a:p>
        </p:txBody>
      </p:sp>
      <p:pic>
        <p:nvPicPr>
          <p:cNvPr id="1026" name="Picture 2" descr="Wildbienen-Villa">
            <a:extLst>
              <a:ext uri="{FF2B5EF4-FFF2-40B4-BE49-F238E27FC236}">
                <a16:creationId xmlns:a16="http://schemas.microsoft.com/office/drawing/2014/main" id="{4F20A4D3-BB26-9A6A-9B03-FBD6831654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9814" y="4424185"/>
            <a:ext cx="2062041" cy="2062041"/>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a:extLst>
              <a:ext uri="{FF2B5EF4-FFF2-40B4-BE49-F238E27FC236}">
                <a16:creationId xmlns:a16="http://schemas.microsoft.com/office/drawing/2014/main" id="{75775662-B8B3-0CFC-7808-93B637412021}"/>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83271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853738"/>
          </a:xfrm>
          <a:prstGeom prst="rect">
            <a:avLst/>
          </a:prstGeom>
        </p:spPr>
      </p:pic>
      <p:sp>
        <p:nvSpPr>
          <p:cNvPr id="10" name="Textfeld 9"/>
          <p:cNvSpPr txBox="1"/>
          <p:nvPr/>
        </p:nvSpPr>
        <p:spPr>
          <a:xfrm>
            <a:off x="3396343" y="757592"/>
            <a:ext cx="4457773" cy="461665"/>
          </a:xfrm>
          <a:prstGeom prst="rect">
            <a:avLst/>
          </a:prstGeom>
          <a:noFill/>
        </p:spPr>
        <p:txBody>
          <a:bodyPr wrap="square" rtlCol="0">
            <a:spAutoFit/>
          </a:bodyPr>
          <a:lstStyle/>
          <a:p>
            <a:pPr algn="ctr"/>
            <a:r>
              <a:rPr lang="de-DE" sz="2400" b="1" dirty="0">
                <a:latin typeface="Cambria" panose="02040503050406030204" pitchFamily="18" charset="0"/>
                <a:ea typeface="Cambria" panose="02040503050406030204" pitchFamily="18" charset="0"/>
              </a:rPr>
              <a:t>Nachhaltigkeitsbericht 2023</a:t>
            </a:r>
            <a:endParaRPr lang="de-DE" sz="2400" dirty="0">
              <a:latin typeface="Cambria" panose="02040503050406030204" pitchFamily="18" charset="0"/>
              <a:ea typeface="Cambria" panose="02040503050406030204" pitchFamily="18" charset="0"/>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532" y="154114"/>
            <a:ext cx="2148944" cy="1471424"/>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25" y="81445"/>
            <a:ext cx="1616761" cy="1616761"/>
          </a:xfrm>
          <a:prstGeom prst="rect">
            <a:avLst/>
          </a:prstGeom>
        </p:spPr>
      </p:pic>
      <p:sp>
        <p:nvSpPr>
          <p:cNvPr id="2" name="Textfeld 1"/>
          <p:cNvSpPr txBox="1"/>
          <p:nvPr/>
        </p:nvSpPr>
        <p:spPr>
          <a:xfrm>
            <a:off x="1637222" y="2226534"/>
            <a:ext cx="10005231" cy="4259692"/>
          </a:xfrm>
          <a:prstGeom prst="rect">
            <a:avLst/>
          </a:prstGeom>
          <a:noFill/>
        </p:spPr>
        <p:txBody>
          <a:bodyPr wrap="square" rtlCol="0">
            <a:spAutoFit/>
          </a:bodyPr>
          <a:lstStyle/>
          <a:p>
            <a:pPr algn="just"/>
            <a:r>
              <a:rPr lang="de-DE" sz="1700" b="1" dirty="0">
                <a:effectLst/>
                <a:ea typeface="Calibri" panose="020F0502020204030204" pitchFamily="34" charset="0"/>
                <a:cs typeface="Arial" panose="020B0604020202020204" pitchFamily="34" charset="0"/>
              </a:rPr>
              <a:t>Monat                                                Aktion </a:t>
            </a:r>
            <a:endParaRPr lang="de-DE" sz="1700" dirty="0">
              <a:effectLst/>
              <a:ea typeface="Calibri" panose="020F0502020204030204" pitchFamily="34" charset="0"/>
              <a:cs typeface="Arial" panose="020B0604020202020204" pitchFamily="34" charset="0"/>
            </a:endParaRPr>
          </a:p>
          <a:p>
            <a:pPr algn="just"/>
            <a:r>
              <a:rPr lang="de-DE" sz="1700" dirty="0">
                <a:effectLst/>
                <a:ea typeface="Calibri" panose="020F0502020204030204" pitchFamily="34" charset="0"/>
                <a:cs typeface="Arial" panose="020B0604020202020204" pitchFamily="34" charset="0"/>
              </a:rPr>
              <a:t> </a:t>
            </a:r>
          </a:p>
          <a:p>
            <a:r>
              <a:rPr lang="de-DE" sz="1700" dirty="0">
                <a:effectLst/>
                <a:ea typeface="Calibri" panose="020F0502020204030204" pitchFamily="34" charset="0"/>
                <a:cs typeface="Arial" panose="020B0604020202020204" pitchFamily="34" charset="0"/>
              </a:rPr>
              <a:t>Okt 22                                                GreenSign Hotel Level4 Zertifikat erhalten </a:t>
            </a:r>
          </a:p>
          <a:p>
            <a:r>
              <a:rPr lang="de-DE" sz="1700" dirty="0">
                <a:effectLst/>
                <a:ea typeface="Calibri" panose="020F0502020204030204" pitchFamily="34" charset="0"/>
                <a:cs typeface="Arial" panose="020B0604020202020204" pitchFamily="34" charset="0"/>
              </a:rPr>
              <a:t>Dez 22                                                Neue Aufkleber „Handtuchwechsel“ auf allen Zimmern.</a:t>
            </a:r>
          </a:p>
          <a:p>
            <a:r>
              <a:rPr lang="de-DE" sz="1700" dirty="0">
                <a:effectLst/>
                <a:ea typeface="Calibri" panose="020F0502020204030204" pitchFamily="34" charset="0"/>
                <a:cs typeface="Arial" panose="020B0604020202020204" pitchFamily="34" charset="0"/>
              </a:rPr>
              <a:t>                                                            Reminder Zettel ausgehängt (Licht, Heizung, PC ausschalten)</a:t>
            </a:r>
          </a:p>
          <a:p>
            <a:r>
              <a:rPr lang="de-DE" sz="1700" dirty="0">
                <a:effectLst/>
                <a:ea typeface="Calibri" panose="020F0502020204030204" pitchFamily="34" charset="0"/>
                <a:cs typeface="Arial" panose="020B0604020202020204" pitchFamily="34" charset="0"/>
              </a:rPr>
              <a:t>Jan 23                                                 Dehoga Umweltcheck  </a:t>
            </a:r>
          </a:p>
          <a:p>
            <a:r>
              <a:rPr lang="de-DE" sz="1700" dirty="0">
                <a:effectLst/>
                <a:ea typeface="Calibri" panose="020F0502020204030204" pitchFamily="34" charset="0"/>
                <a:cs typeface="Arial" panose="020B0604020202020204" pitchFamily="34" charset="0"/>
              </a:rPr>
              <a:t>Feb 23                                                Müll trennen in den Veranstaltungs</a:t>
            </a:r>
            <a:r>
              <a:rPr lang="de-DE" sz="1700" dirty="0">
                <a:ea typeface="Calibri" panose="020F0502020204030204" pitchFamily="34" charset="0"/>
                <a:cs typeface="Arial" panose="020B0604020202020204" pitchFamily="34" charset="0"/>
              </a:rPr>
              <a:t>r</a:t>
            </a:r>
            <a:r>
              <a:rPr lang="de-DE" sz="1700" dirty="0">
                <a:effectLst/>
                <a:ea typeface="Calibri" panose="020F0502020204030204" pitchFamily="34" charset="0"/>
                <a:cs typeface="Arial" panose="020B0604020202020204" pitchFamily="34" charset="0"/>
              </a:rPr>
              <a:t>äumen (Papier, Restmüll)</a:t>
            </a:r>
          </a:p>
          <a:p>
            <a:r>
              <a:rPr lang="de-DE" sz="1700" dirty="0">
                <a:effectLst/>
                <a:ea typeface="Calibri" panose="020F0502020204030204" pitchFamily="34" charset="0"/>
                <a:cs typeface="Arial" panose="020B0604020202020204" pitchFamily="34" charset="0"/>
              </a:rPr>
              <a:t>Mrz 23                                                Am Frühstücksbuffet wurde der Schoko- Aufstrich ausgetauscht (ohne Palmöl)</a:t>
            </a:r>
          </a:p>
          <a:p>
            <a:r>
              <a:rPr lang="de-DE" sz="1700" dirty="0">
                <a:effectLst/>
                <a:ea typeface="Calibri" panose="020F0502020204030204" pitchFamily="34" charset="0"/>
                <a:cs typeface="Arial" panose="020B0604020202020204" pitchFamily="34" charset="0"/>
              </a:rPr>
              <a:t>Mai 23                                                Shampoo Spender aus recyceltem Material eingeführt (Zertifikat) </a:t>
            </a:r>
          </a:p>
          <a:p>
            <a:r>
              <a:rPr lang="de-DE" sz="1700" dirty="0">
                <a:effectLst/>
                <a:ea typeface="Calibri" panose="020F0502020204030204" pitchFamily="34" charset="0"/>
                <a:cs typeface="Arial" panose="020B0604020202020204" pitchFamily="34" charset="0"/>
              </a:rPr>
              <a:t>                                                             Green Stay (HRS) </a:t>
            </a:r>
          </a:p>
          <a:p>
            <a:r>
              <a:rPr lang="de-DE" sz="1700" dirty="0">
                <a:effectLst/>
                <a:ea typeface="Calibri" panose="020F0502020204030204" pitchFamily="34" charset="0"/>
                <a:cs typeface="Arial" panose="020B0604020202020204" pitchFamily="34" charset="0"/>
              </a:rPr>
              <a:t>Jun 23                                                 </a:t>
            </a:r>
            <a:r>
              <a:rPr lang="de-DE" sz="1700" dirty="0">
                <a:ea typeface="Calibri" panose="020F0502020204030204" pitchFamily="34" charset="0"/>
                <a:cs typeface="Arial" panose="020B0604020202020204" pitchFamily="34" charset="0"/>
              </a:rPr>
              <a:t>Bewegungs</a:t>
            </a:r>
            <a:r>
              <a:rPr lang="de-DE" sz="1700" dirty="0">
                <a:effectLst/>
                <a:ea typeface="Calibri" panose="020F0502020204030204" pitchFamily="34" charset="0"/>
                <a:cs typeface="Arial" panose="020B0604020202020204" pitchFamily="34" charset="0"/>
              </a:rPr>
              <a:t>melder installiert </a:t>
            </a:r>
            <a:r>
              <a:rPr lang="de-DE" sz="1700" dirty="0">
                <a:ea typeface="Calibri" panose="020F0502020204030204" pitchFamily="34" charset="0"/>
                <a:cs typeface="Arial" panose="020B0604020202020204" pitchFamily="34" charset="0"/>
              </a:rPr>
              <a:t>in allen öffentlichen Toiletten</a:t>
            </a:r>
            <a:r>
              <a:rPr lang="de-DE" sz="1700" dirty="0">
                <a:effectLst/>
                <a:ea typeface="Calibri" panose="020F0502020204030204" pitchFamily="34" charset="0"/>
                <a:cs typeface="Arial" panose="020B0604020202020204" pitchFamily="34" charset="0"/>
              </a:rPr>
              <a:t>, Küchen Lager- und </a:t>
            </a:r>
          </a:p>
          <a:p>
            <a:r>
              <a:rPr lang="de-DE" sz="1700" dirty="0">
                <a:effectLst/>
                <a:ea typeface="Calibri" panose="020F0502020204030204" pitchFamily="34" charset="0"/>
                <a:cs typeface="Arial" panose="020B0604020202020204" pitchFamily="34" charset="0"/>
              </a:rPr>
              <a:t>                                                             Nebenräume, Lagerräume im Dozentenbereich </a:t>
            </a:r>
          </a:p>
          <a:p>
            <a:r>
              <a:rPr lang="de-DE" sz="1700" dirty="0">
                <a:effectLst/>
                <a:ea typeface="Calibri" panose="020F0502020204030204" pitchFamily="34" charset="0"/>
                <a:cs typeface="Arial" panose="020B0604020202020204" pitchFamily="34" charset="0"/>
              </a:rPr>
              <a:t>                                                             Im Restaurant wurde auf LED Lampen umgerüstet</a:t>
            </a:r>
          </a:p>
          <a:p>
            <a:pPr>
              <a:lnSpc>
                <a:spcPct val="105000"/>
              </a:lnSpc>
            </a:pPr>
            <a:r>
              <a:rPr lang="de-DE" sz="1700" dirty="0">
                <a:effectLst/>
                <a:ea typeface="Calibri" panose="020F0502020204030204" pitchFamily="34" charset="0"/>
                <a:cs typeface="Arial" panose="020B0604020202020204" pitchFamily="34" charset="0"/>
              </a:rPr>
              <a:t>Okt 23                                                 Anschaffung von höhen verstellbaren Schreibtischen im </a:t>
            </a:r>
            <a:r>
              <a:rPr lang="de-DE" sz="1700" dirty="0">
                <a:ea typeface="Calibri" panose="020F0502020204030204" pitchFamily="34" charset="0"/>
                <a:cs typeface="Arial" panose="020B0604020202020204" pitchFamily="34" charset="0"/>
              </a:rPr>
              <a:t>Front</a:t>
            </a:r>
            <a:r>
              <a:rPr lang="de-DE" sz="1700">
                <a:ea typeface="Calibri" panose="020F0502020204030204" pitchFamily="34" charset="0"/>
                <a:cs typeface="Arial" panose="020B0604020202020204" pitchFamily="34" charset="0"/>
              </a:rPr>
              <a:t>/Backoffice</a:t>
            </a:r>
            <a:endParaRPr lang="de-DE" sz="1700" dirty="0">
              <a:effectLst/>
              <a:ea typeface="Calibri" panose="020F0502020204030204" pitchFamily="34" charset="0"/>
              <a:cs typeface="Arial" panose="020B0604020202020204" pitchFamily="34" charset="0"/>
            </a:endParaRPr>
          </a:p>
          <a:p>
            <a:pPr>
              <a:lnSpc>
                <a:spcPct val="105000"/>
              </a:lnSpc>
            </a:pPr>
            <a:r>
              <a:rPr lang="de-DE" sz="1700" dirty="0">
                <a:effectLst/>
                <a:ea typeface="Calibri" panose="020F0502020204030204" pitchFamily="34" charset="0"/>
                <a:cs typeface="Arial" panose="020B0604020202020204" pitchFamily="34" charset="0"/>
              </a:rPr>
              <a:t>Nov 23                                                Fahrrad Leasing für unsere Mitarbeiter (</a:t>
            </a:r>
            <a:r>
              <a:rPr lang="de-DE" sz="1700" dirty="0" err="1">
                <a:effectLst/>
                <a:ea typeface="Calibri" panose="020F0502020204030204" pitchFamily="34" charset="0"/>
                <a:cs typeface="Arial" panose="020B0604020202020204" pitchFamily="34" charset="0"/>
              </a:rPr>
              <a:t>Jobrad</a:t>
            </a:r>
            <a:r>
              <a:rPr lang="de-DE" sz="1700" dirty="0">
                <a:effectLst/>
                <a:ea typeface="Calibri" panose="020F0502020204030204" pitchFamily="34" charset="0"/>
                <a:cs typeface="Arial" panose="020B0604020202020204" pitchFamily="34" charset="0"/>
              </a:rPr>
              <a:t>)    </a:t>
            </a:r>
          </a:p>
          <a:p>
            <a:pPr>
              <a:lnSpc>
                <a:spcPct val="105000"/>
              </a:lnSpc>
            </a:pPr>
            <a:endParaRPr lang="de-DE" sz="1400" dirty="0">
              <a:ea typeface="Calibri" panose="020F0502020204030204" pitchFamily="34" charset="0"/>
              <a:cs typeface="Arial" panose="020B0604020202020204" pitchFamily="34" charset="0"/>
            </a:endParaRPr>
          </a:p>
        </p:txBody>
      </p:sp>
      <p:sp>
        <p:nvSpPr>
          <p:cNvPr id="7" name="Textfeld 6"/>
          <p:cNvSpPr txBox="1"/>
          <p:nvPr/>
        </p:nvSpPr>
        <p:spPr>
          <a:xfrm rot="16200000">
            <a:off x="-1670232" y="3569499"/>
            <a:ext cx="4725460" cy="1384995"/>
          </a:xfrm>
          <a:prstGeom prst="rect">
            <a:avLst/>
          </a:prstGeom>
          <a:noFill/>
        </p:spPr>
        <p:txBody>
          <a:bodyPr wrap="square" rtlCol="0" anchor="ctr">
            <a:spAutoFit/>
          </a:bodyPr>
          <a:lstStyle/>
          <a:p>
            <a:pPr algn="ctr"/>
            <a:r>
              <a:rPr lang="de-DE" sz="4000" dirty="0"/>
              <a:t>Umgesetzte</a:t>
            </a:r>
            <a:r>
              <a:rPr lang="de-DE" sz="4400" dirty="0"/>
              <a:t> </a:t>
            </a:r>
            <a:r>
              <a:rPr lang="de-DE" sz="4000" dirty="0"/>
              <a:t>Maßnahmen 2023:</a:t>
            </a:r>
          </a:p>
        </p:txBody>
      </p:sp>
      <p:sp>
        <p:nvSpPr>
          <p:cNvPr id="3" name="Textfeld 2">
            <a:extLst>
              <a:ext uri="{FF2B5EF4-FFF2-40B4-BE49-F238E27FC236}">
                <a16:creationId xmlns:a16="http://schemas.microsoft.com/office/drawing/2014/main" id="{CB17CA40-66AB-9AB5-96A9-81B7C1E087B1}"/>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16</a:t>
            </a:r>
          </a:p>
        </p:txBody>
      </p:sp>
      <p:sp>
        <p:nvSpPr>
          <p:cNvPr id="4" name="Rechteck 3">
            <a:extLst>
              <a:ext uri="{FF2B5EF4-FFF2-40B4-BE49-F238E27FC236}">
                <a16:creationId xmlns:a16="http://schemas.microsoft.com/office/drawing/2014/main" id="{F51AA48D-01EF-5E8D-7F8D-336472544983}"/>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19419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853738"/>
          </a:xfrm>
          <a:prstGeom prst="rect">
            <a:avLst/>
          </a:prstGeom>
        </p:spPr>
      </p:pic>
      <p:sp>
        <p:nvSpPr>
          <p:cNvPr id="10" name="Textfeld 9"/>
          <p:cNvSpPr txBox="1"/>
          <p:nvPr/>
        </p:nvSpPr>
        <p:spPr>
          <a:xfrm>
            <a:off x="3293706" y="757592"/>
            <a:ext cx="4560410" cy="461665"/>
          </a:xfrm>
          <a:prstGeom prst="rect">
            <a:avLst/>
          </a:prstGeom>
          <a:noFill/>
        </p:spPr>
        <p:txBody>
          <a:bodyPr wrap="square" rtlCol="0">
            <a:spAutoFit/>
          </a:bodyPr>
          <a:lstStyle/>
          <a:p>
            <a:pPr algn="ctr"/>
            <a:r>
              <a:rPr lang="de-DE" sz="2400" b="1" dirty="0">
                <a:latin typeface="Cambria" panose="02040503050406030204" pitchFamily="18" charset="0"/>
                <a:ea typeface="Cambria" panose="02040503050406030204" pitchFamily="18" charset="0"/>
              </a:rPr>
              <a:t>Nachhaltigkeitsbericht 2023</a:t>
            </a:r>
            <a:endParaRPr lang="de-DE" sz="2400" dirty="0">
              <a:latin typeface="Cambria" panose="02040503050406030204" pitchFamily="18" charset="0"/>
              <a:ea typeface="Cambria" panose="02040503050406030204" pitchFamily="18" charset="0"/>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532" y="154114"/>
            <a:ext cx="2148944" cy="1471424"/>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25" y="81445"/>
            <a:ext cx="1616761" cy="1616761"/>
          </a:xfrm>
          <a:prstGeom prst="rect">
            <a:avLst/>
          </a:prstGeom>
        </p:spPr>
      </p:pic>
      <p:sp>
        <p:nvSpPr>
          <p:cNvPr id="2" name="Textfeld 1"/>
          <p:cNvSpPr txBox="1"/>
          <p:nvPr/>
        </p:nvSpPr>
        <p:spPr>
          <a:xfrm>
            <a:off x="1487977" y="2383130"/>
            <a:ext cx="8238555" cy="3170099"/>
          </a:xfrm>
          <a:prstGeom prst="rect">
            <a:avLst/>
          </a:prstGeom>
          <a:noFill/>
        </p:spPr>
        <p:txBody>
          <a:bodyPr wrap="square" rtlCol="0">
            <a:spAutoFit/>
          </a:bodyPr>
          <a:lstStyle/>
          <a:p>
            <a:pPr marL="457200" indent="-457200">
              <a:buFont typeface="+mj-lt"/>
              <a:buAutoNum type="arabicPeriod"/>
            </a:pPr>
            <a:r>
              <a:rPr lang="de-DE" sz="2000" dirty="0"/>
              <a:t>Unser Haus</a:t>
            </a:r>
          </a:p>
          <a:p>
            <a:pPr marL="457200" indent="-457200">
              <a:buFont typeface="+mj-lt"/>
              <a:buAutoNum type="arabicPeriod"/>
            </a:pPr>
            <a:r>
              <a:rPr lang="de-DE" sz="2000" dirty="0"/>
              <a:t>Unternehmensleitbild</a:t>
            </a:r>
          </a:p>
          <a:p>
            <a:pPr marL="457200" indent="-457200">
              <a:buFont typeface="+mj-lt"/>
              <a:buAutoNum type="arabicPeriod"/>
            </a:pPr>
            <a:r>
              <a:rPr lang="de-DE" sz="2000" dirty="0"/>
              <a:t>Umweltschutz am Arbeitsplatz</a:t>
            </a:r>
          </a:p>
          <a:p>
            <a:pPr marL="457200" indent="-457200">
              <a:buFont typeface="+mj-lt"/>
              <a:buAutoNum type="arabicPeriod"/>
            </a:pPr>
            <a:r>
              <a:rPr lang="de-DE" sz="2000" dirty="0"/>
              <a:t>Unsere Stakeholder</a:t>
            </a:r>
          </a:p>
          <a:p>
            <a:pPr marL="457200" indent="-457200">
              <a:buFont typeface="+mj-lt"/>
              <a:buAutoNum type="arabicPeriod"/>
            </a:pPr>
            <a:r>
              <a:rPr lang="de-DE" sz="2000" dirty="0"/>
              <a:t>Unsere Kooperationshäuser</a:t>
            </a:r>
          </a:p>
          <a:p>
            <a:pPr marL="457200" indent="-457200">
              <a:buFont typeface="+mj-lt"/>
              <a:buAutoNum type="arabicPeriod"/>
            </a:pPr>
            <a:r>
              <a:rPr lang="de-DE" sz="2000" dirty="0"/>
              <a:t>Der Verband</a:t>
            </a:r>
          </a:p>
          <a:p>
            <a:pPr marL="457200" indent="-457200">
              <a:buFont typeface="+mj-lt"/>
              <a:buAutoNum type="arabicPeriod"/>
            </a:pPr>
            <a:r>
              <a:rPr lang="de-DE" sz="2000" dirty="0"/>
              <a:t>Mitarbeiter Benefits</a:t>
            </a:r>
          </a:p>
          <a:p>
            <a:pPr marL="457200" indent="-457200">
              <a:buFont typeface="+mj-lt"/>
              <a:buAutoNum type="arabicPeriod"/>
            </a:pPr>
            <a:r>
              <a:rPr lang="de-DE" sz="2000" dirty="0"/>
              <a:t>Unsere Ziele und next Steps</a:t>
            </a:r>
          </a:p>
          <a:p>
            <a:pPr marL="457200" indent="-457200">
              <a:buFont typeface="+mj-lt"/>
              <a:buAutoNum type="arabicPeriod"/>
            </a:pPr>
            <a:r>
              <a:rPr lang="de-DE" sz="2000" dirty="0"/>
              <a:t>Umgesetzte Maßnahmen 2023</a:t>
            </a:r>
          </a:p>
          <a:p>
            <a:pPr marL="457200" indent="-457200">
              <a:buFont typeface="+mj-lt"/>
              <a:buAutoNum type="arabicPeriod"/>
            </a:pPr>
            <a:endParaRPr lang="de-DE" sz="2000" dirty="0"/>
          </a:p>
        </p:txBody>
      </p:sp>
      <p:sp>
        <p:nvSpPr>
          <p:cNvPr id="7" name="Textfeld 6"/>
          <p:cNvSpPr txBox="1"/>
          <p:nvPr/>
        </p:nvSpPr>
        <p:spPr>
          <a:xfrm rot="16200000">
            <a:off x="-1613073" y="3460348"/>
            <a:ext cx="4725460" cy="1015663"/>
          </a:xfrm>
          <a:prstGeom prst="rect">
            <a:avLst/>
          </a:prstGeom>
          <a:noFill/>
        </p:spPr>
        <p:txBody>
          <a:bodyPr wrap="square" rtlCol="0" anchor="ctr">
            <a:spAutoFit/>
          </a:bodyPr>
          <a:lstStyle/>
          <a:p>
            <a:pPr algn="ctr"/>
            <a:r>
              <a:rPr lang="de-DE" sz="6000" dirty="0"/>
              <a:t>Inhalt:</a:t>
            </a:r>
          </a:p>
        </p:txBody>
      </p:sp>
      <p:sp>
        <p:nvSpPr>
          <p:cNvPr id="8" name="Textfeld 7"/>
          <p:cNvSpPr txBox="1"/>
          <p:nvPr/>
        </p:nvSpPr>
        <p:spPr>
          <a:xfrm>
            <a:off x="9726532" y="2383130"/>
            <a:ext cx="1641021" cy="2862322"/>
          </a:xfrm>
          <a:prstGeom prst="rect">
            <a:avLst/>
          </a:prstGeom>
          <a:noFill/>
        </p:spPr>
        <p:txBody>
          <a:bodyPr wrap="square" rtlCol="0">
            <a:spAutoFit/>
          </a:bodyPr>
          <a:lstStyle/>
          <a:p>
            <a:r>
              <a:rPr lang="de-DE" sz="2000" dirty="0"/>
              <a:t>Seite 1 - 2</a:t>
            </a:r>
          </a:p>
          <a:p>
            <a:r>
              <a:rPr lang="de-DE" sz="2000" dirty="0"/>
              <a:t>Seite 3 - 5</a:t>
            </a:r>
          </a:p>
          <a:p>
            <a:r>
              <a:rPr lang="de-DE" sz="2000" dirty="0"/>
              <a:t>Seite 6 - 7</a:t>
            </a:r>
          </a:p>
          <a:p>
            <a:r>
              <a:rPr lang="de-DE" sz="2000" dirty="0"/>
              <a:t>Seite 8 - 9</a:t>
            </a:r>
          </a:p>
          <a:p>
            <a:r>
              <a:rPr lang="de-DE" sz="2000" dirty="0"/>
              <a:t>Seite 10 - 11</a:t>
            </a:r>
          </a:p>
          <a:p>
            <a:r>
              <a:rPr lang="de-DE" sz="2000" dirty="0"/>
              <a:t>Seite 12 - 13</a:t>
            </a:r>
          </a:p>
          <a:p>
            <a:r>
              <a:rPr lang="de-DE" sz="2000" dirty="0"/>
              <a:t>Seite 14</a:t>
            </a:r>
          </a:p>
          <a:p>
            <a:r>
              <a:rPr lang="de-DE" sz="2000" dirty="0"/>
              <a:t>Seite 15</a:t>
            </a:r>
          </a:p>
          <a:p>
            <a:r>
              <a:rPr lang="de-DE" sz="2000" dirty="0"/>
              <a:t>Seite 16</a:t>
            </a:r>
          </a:p>
        </p:txBody>
      </p:sp>
      <p:sp>
        <p:nvSpPr>
          <p:cNvPr id="3" name="Rechteck 2">
            <a:extLst>
              <a:ext uri="{FF2B5EF4-FFF2-40B4-BE49-F238E27FC236}">
                <a16:creationId xmlns:a16="http://schemas.microsoft.com/office/drawing/2014/main" id="{87FEA531-7B4D-55E5-6BCE-43881F6F2DEA}"/>
              </a:ext>
            </a:extLst>
          </p:cNvPr>
          <p:cNvSpPr/>
          <p:nvPr/>
        </p:nvSpPr>
        <p:spPr>
          <a:xfrm>
            <a:off x="0" y="6513449"/>
            <a:ext cx="1541993" cy="3445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045982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853738"/>
          </a:xfrm>
          <a:prstGeom prst="rect">
            <a:avLst/>
          </a:prstGeom>
        </p:spPr>
      </p:pic>
      <p:sp>
        <p:nvSpPr>
          <p:cNvPr id="10" name="Textfeld 9"/>
          <p:cNvSpPr txBox="1"/>
          <p:nvPr/>
        </p:nvSpPr>
        <p:spPr>
          <a:xfrm>
            <a:off x="3536302" y="757592"/>
            <a:ext cx="4317814" cy="461665"/>
          </a:xfrm>
          <a:prstGeom prst="rect">
            <a:avLst/>
          </a:prstGeom>
          <a:noFill/>
        </p:spPr>
        <p:txBody>
          <a:bodyPr wrap="square" rtlCol="0">
            <a:spAutoFit/>
          </a:bodyPr>
          <a:lstStyle/>
          <a:p>
            <a:pPr algn="ctr"/>
            <a:r>
              <a:rPr lang="de-DE" sz="2400" b="1" dirty="0">
                <a:latin typeface="Cambria" panose="02040503050406030204" pitchFamily="18" charset="0"/>
                <a:ea typeface="Cambria" panose="02040503050406030204" pitchFamily="18" charset="0"/>
              </a:rPr>
              <a:t>Nachhaltigkeitsbericht</a:t>
            </a:r>
            <a:r>
              <a:rPr lang="de-DE" sz="1600" b="1" dirty="0">
                <a:latin typeface="Cambria" panose="02040503050406030204" pitchFamily="18" charset="0"/>
                <a:ea typeface="Cambria" panose="02040503050406030204" pitchFamily="18" charset="0"/>
              </a:rPr>
              <a:t> </a:t>
            </a:r>
            <a:r>
              <a:rPr lang="de-DE" sz="2400" b="1" dirty="0">
                <a:latin typeface="Cambria" panose="02040503050406030204" pitchFamily="18" charset="0"/>
                <a:ea typeface="Cambria" panose="02040503050406030204" pitchFamily="18" charset="0"/>
              </a:rPr>
              <a:t>2023</a:t>
            </a:r>
            <a:endParaRPr lang="de-DE" sz="2400" dirty="0">
              <a:latin typeface="Cambria" panose="02040503050406030204" pitchFamily="18" charset="0"/>
              <a:ea typeface="Cambria" panose="02040503050406030204" pitchFamily="18" charset="0"/>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532" y="154114"/>
            <a:ext cx="2148944" cy="1471424"/>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25" y="81445"/>
            <a:ext cx="1616761" cy="1616761"/>
          </a:xfrm>
          <a:prstGeom prst="rect">
            <a:avLst/>
          </a:prstGeom>
        </p:spPr>
      </p:pic>
      <p:sp>
        <p:nvSpPr>
          <p:cNvPr id="2" name="Textfeld 1"/>
          <p:cNvSpPr txBox="1"/>
          <p:nvPr/>
        </p:nvSpPr>
        <p:spPr>
          <a:xfrm>
            <a:off x="1463262" y="1790752"/>
            <a:ext cx="10548852" cy="5232202"/>
          </a:xfrm>
          <a:prstGeom prst="rect">
            <a:avLst/>
          </a:prstGeom>
          <a:noFill/>
        </p:spPr>
        <p:txBody>
          <a:bodyPr wrap="square" rtlCol="0">
            <a:spAutoFit/>
          </a:bodyPr>
          <a:lstStyle/>
          <a:p>
            <a:endParaRPr lang="de-DE" sz="1400" dirty="0"/>
          </a:p>
          <a:p>
            <a:r>
              <a:rPr lang="de-DE" dirty="0"/>
              <a:t>Unser ruhig gelegenes GenoHotel Forsbach ist ein komfortables 3 Sterne Superior Seminar- und Tagungshotel mit 170 Zimmern. Es liegt vor den Toren Kölns, direkt am Rande des Königsforstes, und bietet durch die ruhige Lage das perfekte Umfeld für einen gelungenen Aufenthalt.</a:t>
            </a:r>
          </a:p>
          <a:p>
            <a:endParaRPr lang="de-DE" dirty="0"/>
          </a:p>
          <a:p>
            <a:r>
              <a:rPr lang="de-DE" dirty="0"/>
              <a:t>Mit 12 Seminar- und 17 Gruppen- und Konferenzräumen, alle ausgestattet mit modernstem Equipment, bieten wir Ihnen großzügige Tagungsmöglichkeiten. Hier finden Sie die Basis für kreatives Arbeiten und Entspannen in behaglicher Atmosphäre. Zur Erholung stehen Ihnen unsere Sauna, zwei moderne Fitnessräume und ein großzügiger Innenpool kostenlos zur Verfügung.</a:t>
            </a:r>
          </a:p>
          <a:p>
            <a:r>
              <a:rPr lang="de-DE" dirty="0"/>
              <a:t> </a:t>
            </a:r>
          </a:p>
          <a:p>
            <a:r>
              <a:rPr lang="de-DE" dirty="0"/>
              <a:t>Unser Haus leistet seinen verantwortungsvollen Beitrag zum wichtigen Thema Nachhaltigkeit. Das Institut GreenSign hat dem GenoHotel Forsbach eine nachhaltige Zertifizierung  (Level 4)  bescheinigt.</a:t>
            </a:r>
          </a:p>
          <a:p>
            <a:endParaRPr lang="de-DE" dirty="0"/>
          </a:p>
          <a:p>
            <a:r>
              <a:rPr lang="de-DE" dirty="0"/>
              <a:t>Unser Hotel liegt direkt am Naherholungsgebiet Königsforst, und ist dadurch der ideale Startpunkt für jegliche Outdoor-Aktivitäten. </a:t>
            </a:r>
          </a:p>
          <a:p>
            <a:endParaRPr lang="de-DE" dirty="0"/>
          </a:p>
          <a:p>
            <a:r>
              <a:rPr lang="de-DE" dirty="0"/>
              <a:t>Als Mitglied der TOP 250 Tagungshotels, sowie innerhalb der Hotelkooperation GenoHotels sind wir Profis für alle Veranstaltungsformate und stehen Ihnen umfassend beratend zur Seite.</a:t>
            </a:r>
          </a:p>
          <a:p>
            <a:endParaRPr lang="de-DE" sz="1400" dirty="0"/>
          </a:p>
        </p:txBody>
      </p:sp>
      <p:sp>
        <p:nvSpPr>
          <p:cNvPr id="7" name="Textfeld 6"/>
          <p:cNvSpPr txBox="1"/>
          <p:nvPr/>
        </p:nvSpPr>
        <p:spPr>
          <a:xfrm rot="16200000">
            <a:off x="-1609540" y="3862751"/>
            <a:ext cx="4725460" cy="1015663"/>
          </a:xfrm>
          <a:prstGeom prst="rect">
            <a:avLst/>
          </a:prstGeom>
          <a:noFill/>
        </p:spPr>
        <p:txBody>
          <a:bodyPr wrap="square" rtlCol="0" anchor="ctr">
            <a:spAutoFit/>
          </a:bodyPr>
          <a:lstStyle/>
          <a:p>
            <a:pPr algn="ctr"/>
            <a:r>
              <a:rPr lang="de-DE" sz="6000" dirty="0"/>
              <a:t>Unser Haus:</a:t>
            </a:r>
          </a:p>
        </p:txBody>
      </p:sp>
      <p:sp>
        <p:nvSpPr>
          <p:cNvPr id="3" name="Textfeld 2">
            <a:extLst>
              <a:ext uri="{FF2B5EF4-FFF2-40B4-BE49-F238E27FC236}">
                <a16:creationId xmlns:a16="http://schemas.microsoft.com/office/drawing/2014/main" id="{130773AF-5B55-DC69-6604-00392757C935}"/>
              </a:ext>
            </a:extLst>
          </p:cNvPr>
          <p:cNvSpPr txBox="1"/>
          <p:nvPr/>
        </p:nvSpPr>
        <p:spPr>
          <a:xfrm>
            <a:off x="10859812" y="6456314"/>
            <a:ext cx="1015664" cy="276999"/>
          </a:xfrm>
          <a:prstGeom prst="rect">
            <a:avLst/>
          </a:prstGeom>
          <a:noFill/>
        </p:spPr>
        <p:txBody>
          <a:bodyPr wrap="square" rtlCol="0">
            <a:spAutoFit/>
          </a:bodyPr>
          <a:lstStyle/>
          <a:p>
            <a:pPr algn="r"/>
            <a:r>
              <a:rPr lang="de-DE" sz="1200" dirty="0"/>
              <a:t>Seite 01</a:t>
            </a:r>
          </a:p>
        </p:txBody>
      </p:sp>
      <p:sp>
        <p:nvSpPr>
          <p:cNvPr id="4" name="Rechteck 3">
            <a:extLst>
              <a:ext uri="{FF2B5EF4-FFF2-40B4-BE49-F238E27FC236}">
                <a16:creationId xmlns:a16="http://schemas.microsoft.com/office/drawing/2014/main" id="{5462470D-B743-4583-282B-CB714BCBA9CA}"/>
              </a:ext>
            </a:extLst>
          </p:cNvPr>
          <p:cNvSpPr/>
          <p:nvPr/>
        </p:nvSpPr>
        <p:spPr>
          <a:xfrm>
            <a:off x="0" y="6513449"/>
            <a:ext cx="1541993" cy="3445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043740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853738"/>
          </a:xfrm>
          <a:prstGeom prst="rect">
            <a:avLst/>
          </a:prstGeom>
        </p:spPr>
      </p:pic>
      <p:sp>
        <p:nvSpPr>
          <p:cNvPr id="10" name="Textfeld 9"/>
          <p:cNvSpPr txBox="1"/>
          <p:nvPr/>
        </p:nvSpPr>
        <p:spPr>
          <a:xfrm>
            <a:off x="3424335" y="757592"/>
            <a:ext cx="4429781" cy="461665"/>
          </a:xfrm>
          <a:prstGeom prst="rect">
            <a:avLst/>
          </a:prstGeom>
          <a:noFill/>
        </p:spPr>
        <p:txBody>
          <a:bodyPr wrap="square" rtlCol="0">
            <a:spAutoFit/>
          </a:bodyPr>
          <a:lstStyle/>
          <a:p>
            <a:pPr algn="ctr"/>
            <a:r>
              <a:rPr lang="de-DE" sz="2400" b="1" dirty="0">
                <a:latin typeface="Cambria" panose="02040503050406030204" pitchFamily="18" charset="0"/>
                <a:ea typeface="Cambria" panose="02040503050406030204" pitchFamily="18" charset="0"/>
              </a:rPr>
              <a:t>Nachhaltigkeitsbericht 2023</a:t>
            </a:r>
            <a:endParaRPr lang="de-DE" sz="2400" dirty="0">
              <a:latin typeface="Cambria" panose="02040503050406030204" pitchFamily="18" charset="0"/>
              <a:ea typeface="Cambria" panose="02040503050406030204" pitchFamily="18" charset="0"/>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532" y="154114"/>
            <a:ext cx="2148944" cy="1471424"/>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25" y="81445"/>
            <a:ext cx="1616761" cy="1616761"/>
          </a:xfrm>
          <a:prstGeom prst="rect">
            <a:avLst/>
          </a:prstGeom>
        </p:spPr>
      </p:pic>
      <p:sp>
        <p:nvSpPr>
          <p:cNvPr id="2" name="Textfeld 1"/>
          <p:cNvSpPr txBox="1"/>
          <p:nvPr/>
        </p:nvSpPr>
        <p:spPr>
          <a:xfrm>
            <a:off x="1139724" y="2194188"/>
            <a:ext cx="10548852" cy="523220"/>
          </a:xfrm>
          <a:prstGeom prst="rect">
            <a:avLst/>
          </a:prstGeom>
          <a:noFill/>
        </p:spPr>
        <p:txBody>
          <a:bodyPr wrap="square" rtlCol="0">
            <a:spAutoFit/>
          </a:bodyPr>
          <a:lstStyle/>
          <a:p>
            <a:pPr algn="ctr"/>
            <a:r>
              <a:rPr lang="de-DE" sz="2800" b="1" dirty="0"/>
              <a:t>Das </a:t>
            </a:r>
            <a:r>
              <a:rPr lang="de-DE" sz="2800" b="1" dirty="0" err="1"/>
              <a:t>GenoHotel</a:t>
            </a:r>
            <a:r>
              <a:rPr lang="de-DE" sz="2800" b="1" dirty="0"/>
              <a:t> Forsbach im Überblick</a:t>
            </a:r>
          </a:p>
        </p:txBody>
      </p:sp>
      <p:sp>
        <p:nvSpPr>
          <p:cNvPr id="7" name="Textfeld 6"/>
          <p:cNvSpPr txBox="1"/>
          <p:nvPr/>
        </p:nvSpPr>
        <p:spPr>
          <a:xfrm rot="16200000">
            <a:off x="-1609540" y="3862751"/>
            <a:ext cx="4725460" cy="1015663"/>
          </a:xfrm>
          <a:prstGeom prst="rect">
            <a:avLst/>
          </a:prstGeom>
          <a:noFill/>
        </p:spPr>
        <p:txBody>
          <a:bodyPr wrap="square" rtlCol="0" anchor="ctr">
            <a:spAutoFit/>
          </a:bodyPr>
          <a:lstStyle/>
          <a:p>
            <a:pPr algn="ctr"/>
            <a:r>
              <a:rPr lang="de-DE" sz="6000" dirty="0"/>
              <a:t>Unser Haus:</a:t>
            </a:r>
          </a:p>
        </p:txBody>
      </p:sp>
      <p:sp>
        <p:nvSpPr>
          <p:cNvPr id="3" name="Textfeld 2">
            <a:extLst>
              <a:ext uri="{FF2B5EF4-FFF2-40B4-BE49-F238E27FC236}">
                <a16:creationId xmlns:a16="http://schemas.microsoft.com/office/drawing/2014/main" id="{F3C78D9B-5484-5E12-0174-0AA04002EA35}"/>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02</a:t>
            </a:r>
          </a:p>
        </p:txBody>
      </p:sp>
      <p:pic>
        <p:nvPicPr>
          <p:cNvPr id="6" name="Grafik 5">
            <a:extLst>
              <a:ext uri="{FF2B5EF4-FFF2-40B4-BE49-F238E27FC236}">
                <a16:creationId xmlns:a16="http://schemas.microsoft.com/office/drawing/2014/main" id="{158086B5-DAF8-A6A6-45F0-1A5C91EF55CE}"/>
              </a:ext>
            </a:extLst>
          </p:cNvPr>
          <p:cNvPicPr>
            <a:picLocks noChangeAspect="1"/>
          </p:cNvPicPr>
          <p:nvPr/>
        </p:nvPicPr>
        <p:blipFill>
          <a:blip r:embed="rId5"/>
          <a:stretch>
            <a:fillRect/>
          </a:stretch>
        </p:blipFill>
        <p:spPr>
          <a:xfrm>
            <a:off x="1773432" y="3315849"/>
            <a:ext cx="4445260" cy="2948997"/>
          </a:xfrm>
          <a:prstGeom prst="rect">
            <a:avLst/>
          </a:prstGeom>
        </p:spPr>
      </p:pic>
      <p:pic>
        <p:nvPicPr>
          <p:cNvPr id="12" name="Grafik 11">
            <a:extLst>
              <a:ext uri="{FF2B5EF4-FFF2-40B4-BE49-F238E27FC236}">
                <a16:creationId xmlns:a16="http://schemas.microsoft.com/office/drawing/2014/main" id="{BB08B5F7-22A0-8115-DAAC-C1C74474984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986"/>
          <a:stretch/>
        </p:blipFill>
        <p:spPr>
          <a:xfrm>
            <a:off x="6220104" y="3315849"/>
            <a:ext cx="5583926" cy="2948998"/>
          </a:xfrm>
          <a:prstGeom prst="rect">
            <a:avLst/>
          </a:prstGeom>
        </p:spPr>
      </p:pic>
      <p:sp>
        <p:nvSpPr>
          <p:cNvPr id="4" name="Rechteck 3">
            <a:extLst>
              <a:ext uri="{FF2B5EF4-FFF2-40B4-BE49-F238E27FC236}">
                <a16:creationId xmlns:a16="http://schemas.microsoft.com/office/drawing/2014/main" id="{844BB63F-646D-2A1E-5D26-2F15C29AB210}"/>
              </a:ext>
            </a:extLst>
          </p:cNvPr>
          <p:cNvSpPr/>
          <p:nvPr/>
        </p:nvSpPr>
        <p:spPr>
          <a:xfrm>
            <a:off x="0" y="6513449"/>
            <a:ext cx="1541993" cy="3445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221521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853738"/>
          </a:xfrm>
          <a:prstGeom prst="rect">
            <a:avLst/>
          </a:prstGeom>
        </p:spPr>
      </p:pic>
      <p:sp>
        <p:nvSpPr>
          <p:cNvPr id="10" name="Textfeld 9"/>
          <p:cNvSpPr txBox="1"/>
          <p:nvPr/>
        </p:nvSpPr>
        <p:spPr>
          <a:xfrm>
            <a:off x="3489649" y="757592"/>
            <a:ext cx="4364467" cy="461665"/>
          </a:xfrm>
          <a:prstGeom prst="rect">
            <a:avLst/>
          </a:prstGeom>
          <a:noFill/>
        </p:spPr>
        <p:txBody>
          <a:bodyPr wrap="square" rtlCol="0">
            <a:spAutoFit/>
          </a:bodyPr>
          <a:lstStyle/>
          <a:p>
            <a:pPr algn="ctr"/>
            <a:r>
              <a:rPr lang="de-DE" sz="2400" b="1" dirty="0">
                <a:latin typeface="Cambria" panose="02040503050406030204" pitchFamily="18" charset="0"/>
                <a:ea typeface="Cambria" panose="02040503050406030204" pitchFamily="18" charset="0"/>
              </a:rPr>
              <a:t>Nachhaltigkeitsbericht 2023</a:t>
            </a:r>
            <a:endParaRPr lang="de-DE" sz="2400" dirty="0">
              <a:latin typeface="Cambria" panose="02040503050406030204" pitchFamily="18" charset="0"/>
              <a:ea typeface="Cambria" panose="02040503050406030204" pitchFamily="18" charset="0"/>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532" y="154114"/>
            <a:ext cx="2148944" cy="1471424"/>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25" y="81445"/>
            <a:ext cx="1616761" cy="1616761"/>
          </a:xfrm>
          <a:prstGeom prst="rect">
            <a:avLst/>
          </a:prstGeom>
        </p:spPr>
      </p:pic>
      <p:sp>
        <p:nvSpPr>
          <p:cNvPr id="2" name="Textfeld 1"/>
          <p:cNvSpPr txBox="1"/>
          <p:nvPr/>
        </p:nvSpPr>
        <p:spPr>
          <a:xfrm>
            <a:off x="1441065" y="2611330"/>
            <a:ext cx="10548852" cy="3724096"/>
          </a:xfrm>
          <a:prstGeom prst="rect">
            <a:avLst/>
          </a:prstGeom>
          <a:noFill/>
        </p:spPr>
        <p:txBody>
          <a:bodyPr wrap="square" rtlCol="0">
            <a:spAutoFit/>
          </a:bodyPr>
          <a:lstStyle/>
          <a:p>
            <a:r>
              <a:rPr lang="de-DE" sz="2000" b="1" dirty="0">
                <a:ea typeface="Cambria" panose="02040503050406030204" pitchFamily="18" charset="0"/>
              </a:rPr>
              <a:t>Was machen wir besonders....</a:t>
            </a:r>
          </a:p>
          <a:p>
            <a:endParaRPr lang="de-DE" sz="2000" dirty="0">
              <a:ea typeface="Cambria" panose="02040503050406030204" pitchFamily="18" charset="0"/>
            </a:endParaRPr>
          </a:p>
          <a:p>
            <a:r>
              <a:rPr lang="de-DE" sz="2000" dirty="0">
                <a:ea typeface="Cambria" panose="02040503050406030204" pitchFamily="18" charset="0"/>
              </a:rPr>
              <a:t>Gastgeber: innen und Arbeitgeber: innen mit Herz und Verstand</a:t>
            </a:r>
          </a:p>
          <a:p>
            <a:endParaRPr lang="de-DE" sz="2000" dirty="0">
              <a:ea typeface="Cambria" panose="02040503050406030204" pitchFamily="18" charset="0"/>
            </a:endParaRPr>
          </a:p>
          <a:p>
            <a:r>
              <a:rPr lang="de-DE" sz="2000" dirty="0">
                <a:ea typeface="Cambria" panose="02040503050406030204" pitchFamily="18" charset="0"/>
              </a:rPr>
              <a:t>Unser einzigartiges Hotelareal bietet einen modernen Mittelpunkt zum Austausch</a:t>
            </a:r>
          </a:p>
          <a:p>
            <a:r>
              <a:rPr lang="de-DE" sz="2000" dirty="0">
                <a:ea typeface="Cambria" panose="02040503050406030204" pitchFamily="18" charset="0"/>
              </a:rPr>
              <a:t>und vernetzten. Unsere großzügige, grüne und gewachsene Hotelanlage bietet viel</a:t>
            </a:r>
          </a:p>
          <a:p>
            <a:r>
              <a:rPr lang="de-DE" sz="2000" dirty="0">
                <a:ea typeface="Cambria" panose="02040503050406030204" pitchFamily="18" charset="0"/>
              </a:rPr>
              <a:t>Platz zum kreativen Arbeiten und Wohnen. Wir agieren gemeinschaftlich mit</a:t>
            </a:r>
          </a:p>
          <a:p>
            <a:r>
              <a:rPr lang="de-DE" sz="2000" dirty="0">
                <a:ea typeface="Cambria" panose="02040503050406030204" pitchFamily="18" charset="0"/>
              </a:rPr>
              <a:t>unseren Gästen und Veranstaltungsplanern, sodass ein gelungener Aufenthalt bei</a:t>
            </a:r>
          </a:p>
          <a:p>
            <a:r>
              <a:rPr lang="de-DE" sz="2000" dirty="0">
                <a:ea typeface="Cambria" panose="02040503050406030204" pitchFamily="18" charset="0"/>
              </a:rPr>
              <a:t>uns im Hotel garantiert ist. Durch unser unternehmerisches Denken und</a:t>
            </a:r>
          </a:p>
          <a:p>
            <a:r>
              <a:rPr lang="de-DE" sz="2000" dirty="0">
                <a:ea typeface="Cambria" panose="02040503050406030204" pitchFamily="18" charset="0"/>
              </a:rPr>
              <a:t>Handeln in den Bereichen Ökologie, Ökonomie und Sozialem setzen wir ein</a:t>
            </a:r>
          </a:p>
          <a:p>
            <a:r>
              <a:rPr lang="de-DE" sz="2000" dirty="0">
                <a:ea typeface="Cambria" panose="02040503050406030204" pitchFamily="18" charset="0"/>
              </a:rPr>
              <a:t>Zeichen des Fortschrittes in der Region.</a:t>
            </a:r>
          </a:p>
          <a:p>
            <a:endParaRPr lang="de-DE" sz="1600" dirty="0">
              <a:latin typeface="Cambria" panose="02040503050406030204" pitchFamily="18" charset="0"/>
              <a:ea typeface="Cambria" panose="02040503050406030204" pitchFamily="18" charset="0"/>
            </a:endParaRPr>
          </a:p>
        </p:txBody>
      </p:sp>
      <p:sp>
        <p:nvSpPr>
          <p:cNvPr id="7" name="Textfeld 6"/>
          <p:cNvSpPr txBox="1"/>
          <p:nvPr/>
        </p:nvSpPr>
        <p:spPr>
          <a:xfrm rot="16200000">
            <a:off x="-1667422" y="4002001"/>
            <a:ext cx="4841224" cy="707886"/>
          </a:xfrm>
          <a:prstGeom prst="rect">
            <a:avLst/>
          </a:prstGeom>
          <a:noFill/>
        </p:spPr>
        <p:txBody>
          <a:bodyPr wrap="square" rtlCol="0" anchor="ctr">
            <a:spAutoFit/>
          </a:bodyPr>
          <a:lstStyle/>
          <a:p>
            <a:r>
              <a:rPr lang="de-DE" sz="4000" dirty="0"/>
              <a:t>Unternehmensleitbild:</a:t>
            </a:r>
          </a:p>
        </p:txBody>
      </p:sp>
      <p:sp>
        <p:nvSpPr>
          <p:cNvPr id="4" name="Textfeld 3">
            <a:extLst>
              <a:ext uri="{FF2B5EF4-FFF2-40B4-BE49-F238E27FC236}">
                <a16:creationId xmlns:a16="http://schemas.microsoft.com/office/drawing/2014/main" id="{343AF17E-E0DE-038F-8D2D-71012D156A9A}"/>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03</a:t>
            </a:r>
          </a:p>
        </p:txBody>
      </p:sp>
      <p:sp>
        <p:nvSpPr>
          <p:cNvPr id="3" name="Rechteck 2">
            <a:extLst>
              <a:ext uri="{FF2B5EF4-FFF2-40B4-BE49-F238E27FC236}">
                <a16:creationId xmlns:a16="http://schemas.microsoft.com/office/drawing/2014/main" id="{86FAF02E-6DCB-567C-FDD0-D5EE28EC4C41}"/>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723907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853738"/>
          </a:xfrm>
          <a:prstGeom prst="rect">
            <a:avLst/>
          </a:prstGeom>
        </p:spPr>
      </p:pic>
      <p:sp>
        <p:nvSpPr>
          <p:cNvPr id="10" name="Textfeld 9"/>
          <p:cNvSpPr txBox="1"/>
          <p:nvPr/>
        </p:nvSpPr>
        <p:spPr>
          <a:xfrm>
            <a:off x="3461657" y="757592"/>
            <a:ext cx="4392459" cy="461665"/>
          </a:xfrm>
          <a:prstGeom prst="rect">
            <a:avLst/>
          </a:prstGeom>
          <a:noFill/>
        </p:spPr>
        <p:txBody>
          <a:bodyPr wrap="square" rtlCol="0">
            <a:spAutoFit/>
          </a:bodyPr>
          <a:lstStyle/>
          <a:p>
            <a:pPr algn="ctr"/>
            <a:r>
              <a:rPr lang="de-DE" sz="2400" b="1" dirty="0">
                <a:latin typeface="Cambria" panose="02040503050406030204" pitchFamily="18" charset="0"/>
                <a:ea typeface="Cambria" panose="02040503050406030204" pitchFamily="18" charset="0"/>
              </a:rPr>
              <a:t>Nachhaltigkeitsbericht 2023</a:t>
            </a:r>
            <a:endParaRPr lang="de-DE" sz="2400" dirty="0">
              <a:latin typeface="Cambria" panose="02040503050406030204" pitchFamily="18" charset="0"/>
              <a:ea typeface="Cambria" panose="02040503050406030204" pitchFamily="18" charset="0"/>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532" y="154114"/>
            <a:ext cx="2148944" cy="1471424"/>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25" y="81445"/>
            <a:ext cx="1616761" cy="1616761"/>
          </a:xfrm>
          <a:prstGeom prst="rect">
            <a:avLst/>
          </a:prstGeom>
        </p:spPr>
      </p:pic>
      <p:sp>
        <p:nvSpPr>
          <p:cNvPr id="2" name="Textfeld 1"/>
          <p:cNvSpPr txBox="1"/>
          <p:nvPr/>
        </p:nvSpPr>
        <p:spPr>
          <a:xfrm>
            <a:off x="1463039" y="2083353"/>
            <a:ext cx="10548852" cy="5023555"/>
          </a:xfrm>
          <a:prstGeom prst="rect">
            <a:avLst/>
          </a:prstGeom>
          <a:noFill/>
        </p:spPr>
        <p:txBody>
          <a:bodyPr wrap="square" rtlCol="0">
            <a:spAutoFit/>
          </a:bodyPr>
          <a:lstStyle/>
          <a:p>
            <a:r>
              <a:rPr lang="de-DE" b="1" dirty="0">
                <a:ea typeface="Cambria" panose="02040503050406030204" pitchFamily="18" charset="0"/>
              </a:rPr>
              <a:t>Nachhaltiges Denken und Handeln:</a:t>
            </a:r>
          </a:p>
          <a:p>
            <a:endParaRPr lang="de-DE" b="1" dirty="0">
              <a:ea typeface="Cambria" panose="02040503050406030204" pitchFamily="18" charset="0"/>
            </a:endParaRPr>
          </a:p>
          <a:p>
            <a:pPr marL="342900" indent="-342900">
              <a:buFont typeface="Wingdings" panose="05000000000000000000" pitchFamily="2" charset="2"/>
              <a:buChar char="Ø"/>
            </a:pPr>
            <a:r>
              <a:rPr lang="de-DE" dirty="0">
                <a:ea typeface="Cambria" panose="02040503050406030204" pitchFamily="18" charset="0"/>
              </a:rPr>
              <a:t>E-Bike Verleih und kostenfreie E-Ladesäulen für unsere Hotelgäste</a:t>
            </a:r>
          </a:p>
          <a:p>
            <a:pPr marL="342900" indent="-342900">
              <a:buFont typeface="Wingdings" panose="05000000000000000000" pitchFamily="2" charset="2"/>
              <a:buChar char="Ø"/>
            </a:pPr>
            <a:r>
              <a:rPr lang="de-DE" dirty="0">
                <a:ea typeface="Cambria" panose="02040503050406030204" pitchFamily="18" charset="0"/>
              </a:rPr>
              <a:t>Biodiversität auf unserem Hotelareal (Kräutergarten in Planung)</a:t>
            </a:r>
          </a:p>
          <a:p>
            <a:pPr marL="342900" indent="-342900">
              <a:buFont typeface="Wingdings" panose="05000000000000000000" pitchFamily="2" charset="2"/>
              <a:buChar char="Ø"/>
            </a:pPr>
            <a:endParaRPr lang="de-DE" dirty="0">
              <a:ea typeface="Cambria" panose="02040503050406030204" pitchFamily="18" charset="0"/>
            </a:endParaRPr>
          </a:p>
          <a:p>
            <a:r>
              <a:rPr lang="de-DE" b="1" dirty="0">
                <a:ea typeface="Cambria" panose="02040503050406030204" pitchFamily="18" charset="0"/>
              </a:rPr>
              <a:t>Soziale Verantwortung &amp; Wertschätzung als Arbeitgeber</a:t>
            </a:r>
          </a:p>
          <a:p>
            <a:endParaRPr lang="de-DE" dirty="0">
              <a:ea typeface="Cambria" panose="02040503050406030204" pitchFamily="18" charset="0"/>
            </a:endParaRPr>
          </a:p>
          <a:p>
            <a:pPr marL="342900" indent="-342900">
              <a:buFont typeface="Wingdings" panose="05000000000000000000" pitchFamily="2" charset="2"/>
              <a:buChar char="Ø"/>
            </a:pPr>
            <a:r>
              <a:rPr lang="de-DE" dirty="0">
                <a:ea typeface="Cambria" panose="02040503050406030204" pitchFamily="18" charset="0"/>
              </a:rPr>
              <a:t>Benefits für Mitarbeitende (Personights, Top 250 Tagungshotels, Corporate-Benefits, Ticketsprinter, Hospitation in Partner Hotels, Dienstplangestaltung unter Berücksichtigung privater Termine, vorrausschauende Urlaubsplanung, persönliche und fachliche Weiterentwicklung)</a:t>
            </a:r>
          </a:p>
          <a:p>
            <a:endParaRPr lang="de-DE" dirty="0">
              <a:ea typeface="Cambria" panose="02040503050406030204" pitchFamily="18" charset="0"/>
            </a:endParaRPr>
          </a:p>
          <a:p>
            <a:r>
              <a:rPr lang="de-DE" b="1" kern="1200" dirty="0">
                <a:solidFill>
                  <a:srgbClr val="000000"/>
                </a:solidFill>
                <a:effectLst/>
                <a:ea typeface="Cambria" panose="02040503050406030204" pitchFamily="18" charset="0"/>
                <a:cs typeface="Times New Roman" panose="02020603050405020304" pitchFamily="18" charset="0"/>
              </a:rPr>
              <a:t>Die Region stärken:</a:t>
            </a:r>
          </a:p>
          <a:p>
            <a:endParaRPr lang="de-DE" dirty="0">
              <a:effectLst/>
              <a:ea typeface="Times New Roman" panose="02020603050405020304" pitchFamily="18" charset="0"/>
            </a:endParaRPr>
          </a:p>
          <a:p>
            <a:pPr marL="342900" lvl="0" indent="-342900">
              <a:lnSpc>
                <a:spcPct val="107000"/>
              </a:lnSpc>
              <a:buFont typeface="Wingdings" panose="05000000000000000000" pitchFamily="2" charset="2"/>
              <a:buChar char=""/>
              <a:tabLst>
                <a:tab pos="457200" algn="l"/>
              </a:tabLst>
            </a:pPr>
            <a:r>
              <a:rPr lang="de-DE" kern="1200" dirty="0">
                <a:solidFill>
                  <a:srgbClr val="000000"/>
                </a:solidFill>
                <a:effectLst/>
                <a:ea typeface="Cambria" panose="02040503050406030204" pitchFamily="18" charset="0"/>
                <a:cs typeface="Times New Roman" panose="02020603050405020304" pitchFamily="18" charset="0"/>
              </a:rPr>
              <a:t>Wir </a:t>
            </a:r>
            <a:r>
              <a:rPr lang="de-DE" dirty="0">
                <a:solidFill>
                  <a:srgbClr val="000000"/>
                </a:solidFill>
                <a:ea typeface="Cambria" panose="02040503050406030204" pitchFamily="18" charset="0"/>
                <a:cs typeface="Times New Roman" panose="02020603050405020304" pitchFamily="18" charset="0"/>
              </a:rPr>
              <a:t>beziehen</a:t>
            </a:r>
            <a:r>
              <a:rPr lang="de-DE" kern="1200" dirty="0">
                <a:solidFill>
                  <a:srgbClr val="000000"/>
                </a:solidFill>
                <a:effectLst/>
                <a:ea typeface="Cambria" panose="02040503050406030204" pitchFamily="18" charset="0"/>
                <a:cs typeface="Times New Roman" panose="02020603050405020304" pitchFamily="18" charset="0"/>
              </a:rPr>
              <a:t> soweit möglich regionale Produkte von ortsansässigen Lieferanten.</a:t>
            </a:r>
            <a:endParaRPr lang="de-DE" dirty="0">
              <a:effectLst/>
              <a:ea typeface="Times New Roman" panose="02020603050405020304" pitchFamily="18" charset="0"/>
            </a:endParaRPr>
          </a:p>
          <a:p>
            <a:pPr marL="342900" lvl="0" indent="-342900">
              <a:lnSpc>
                <a:spcPct val="107000"/>
              </a:lnSpc>
              <a:buFont typeface="Wingdings" panose="05000000000000000000" pitchFamily="2" charset="2"/>
              <a:buChar char=""/>
              <a:tabLst>
                <a:tab pos="457200" algn="l"/>
              </a:tabLst>
            </a:pPr>
            <a:r>
              <a:rPr lang="de-DE" kern="1200" dirty="0">
                <a:solidFill>
                  <a:srgbClr val="000000"/>
                </a:solidFill>
                <a:effectLst/>
                <a:ea typeface="Cambria" panose="02040503050406030204" pitchFamily="18" charset="0"/>
                <a:cs typeface="Times New Roman" panose="02020603050405020304" pitchFamily="18" charset="0"/>
              </a:rPr>
              <a:t>Wir </a:t>
            </a:r>
            <a:r>
              <a:rPr lang="de-DE" dirty="0">
                <a:solidFill>
                  <a:srgbClr val="000000"/>
                </a:solidFill>
                <a:ea typeface="Cambria" panose="02040503050406030204" pitchFamily="18" charset="0"/>
                <a:cs typeface="Times New Roman" panose="02020603050405020304" pitchFamily="18" charset="0"/>
              </a:rPr>
              <a:t>arbeiten mit</a:t>
            </a:r>
            <a:r>
              <a:rPr lang="de-DE" kern="1200" dirty="0">
                <a:solidFill>
                  <a:srgbClr val="000000"/>
                </a:solidFill>
                <a:effectLst/>
                <a:ea typeface="Cambria" panose="02040503050406030204" pitchFamily="18" charset="0"/>
                <a:cs typeface="Times New Roman" panose="02020603050405020304" pitchFamily="18" charset="0"/>
              </a:rPr>
              <a:t> regionalen Handwerks-Firmen in allen Bereichen zusammen.</a:t>
            </a:r>
            <a:endParaRPr lang="de-DE"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de-DE" kern="1200" dirty="0">
                <a:solidFill>
                  <a:srgbClr val="000000"/>
                </a:solidFill>
                <a:effectLst/>
                <a:ea typeface="Cambria" panose="02040503050406030204" pitchFamily="18" charset="0"/>
                <a:cs typeface="Times New Roman" panose="02020603050405020304" pitchFamily="18" charset="0"/>
              </a:rPr>
              <a:t>Der Großteil unserer </a:t>
            </a:r>
            <a:r>
              <a:rPr lang="de-DE" dirty="0">
                <a:solidFill>
                  <a:srgbClr val="000000"/>
                </a:solidFill>
                <a:ea typeface="Cambria" panose="02040503050406030204" pitchFamily="18" charset="0"/>
                <a:cs typeface="Times New Roman" panose="02020603050405020304" pitchFamily="18" charset="0"/>
              </a:rPr>
              <a:t>Mitarbeiter</a:t>
            </a:r>
            <a:r>
              <a:rPr lang="de-DE" kern="1200" dirty="0">
                <a:solidFill>
                  <a:srgbClr val="000000"/>
                </a:solidFill>
                <a:effectLst/>
                <a:ea typeface="Cambria" panose="02040503050406030204" pitchFamily="18" charset="0"/>
                <a:cs typeface="Times New Roman" panose="02020603050405020304" pitchFamily="18" charset="0"/>
              </a:rPr>
              <a:t>: innen haben einen kurzen Arbeitsweg (Umkreis von ca. 10 km)</a:t>
            </a:r>
            <a:endParaRPr lang="de-DE" dirty="0">
              <a:effectLs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Ø"/>
            </a:pPr>
            <a:endParaRPr lang="de-DE" sz="2200" dirty="0">
              <a:latin typeface="Cambria" panose="02040503050406030204" pitchFamily="18" charset="0"/>
              <a:ea typeface="Cambria" panose="02040503050406030204" pitchFamily="18" charset="0"/>
            </a:endParaRPr>
          </a:p>
        </p:txBody>
      </p:sp>
      <p:sp>
        <p:nvSpPr>
          <p:cNvPr id="7" name="Textfeld 6"/>
          <p:cNvSpPr txBox="1"/>
          <p:nvPr/>
        </p:nvSpPr>
        <p:spPr>
          <a:xfrm rot="16200000">
            <a:off x="-1667422" y="4002001"/>
            <a:ext cx="4841224" cy="707886"/>
          </a:xfrm>
          <a:prstGeom prst="rect">
            <a:avLst/>
          </a:prstGeom>
          <a:noFill/>
        </p:spPr>
        <p:txBody>
          <a:bodyPr wrap="square" rtlCol="0" anchor="ctr">
            <a:spAutoFit/>
          </a:bodyPr>
          <a:lstStyle/>
          <a:p>
            <a:r>
              <a:rPr lang="de-DE" sz="4000" dirty="0"/>
              <a:t>Unternehmensleitbild:</a:t>
            </a:r>
          </a:p>
        </p:txBody>
      </p:sp>
      <p:sp>
        <p:nvSpPr>
          <p:cNvPr id="3" name="Textfeld 2">
            <a:extLst>
              <a:ext uri="{FF2B5EF4-FFF2-40B4-BE49-F238E27FC236}">
                <a16:creationId xmlns:a16="http://schemas.microsoft.com/office/drawing/2014/main" id="{F3B2B34C-B573-2713-5557-AF9CAB390D5B}"/>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04</a:t>
            </a:r>
          </a:p>
        </p:txBody>
      </p:sp>
      <p:sp>
        <p:nvSpPr>
          <p:cNvPr id="4" name="Rechteck 3">
            <a:extLst>
              <a:ext uri="{FF2B5EF4-FFF2-40B4-BE49-F238E27FC236}">
                <a16:creationId xmlns:a16="http://schemas.microsoft.com/office/drawing/2014/main" id="{F401EC16-6A29-CDD6-6784-FCABC356BE82}"/>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267483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853738"/>
          </a:xfrm>
          <a:prstGeom prst="rect">
            <a:avLst/>
          </a:prstGeom>
        </p:spPr>
      </p:pic>
      <p:sp>
        <p:nvSpPr>
          <p:cNvPr id="10" name="Textfeld 9"/>
          <p:cNvSpPr txBox="1"/>
          <p:nvPr/>
        </p:nvSpPr>
        <p:spPr>
          <a:xfrm>
            <a:off x="3480318" y="757592"/>
            <a:ext cx="4373798" cy="461665"/>
          </a:xfrm>
          <a:prstGeom prst="rect">
            <a:avLst/>
          </a:prstGeom>
          <a:noFill/>
        </p:spPr>
        <p:txBody>
          <a:bodyPr wrap="square" rtlCol="0">
            <a:spAutoFit/>
          </a:bodyPr>
          <a:lstStyle/>
          <a:p>
            <a:pPr algn="ctr"/>
            <a:r>
              <a:rPr lang="de-DE" sz="2400" b="1" dirty="0">
                <a:latin typeface="Cambria" panose="02040503050406030204" pitchFamily="18" charset="0"/>
                <a:ea typeface="Cambria" panose="02040503050406030204" pitchFamily="18" charset="0"/>
              </a:rPr>
              <a:t>Nachhaltigkeitsbericht 2023</a:t>
            </a:r>
            <a:endParaRPr lang="de-DE" sz="2400" dirty="0">
              <a:latin typeface="Cambria" panose="02040503050406030204" pitchFamily="18" charset="0"/>
              <a:ea typeface="Cambria" panose="02040503050406030204" pitchFamily="18" charset="0"/>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532" y="154114"/>
            <a:ext cx="2148944" cy="1471424"/>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25" y="81445"/>
            <a:ext cx="1616761" cy="1616761"/>
          </a:xfrm>
          <a:prstGeom prst="rect">
            <a:avLst/>
          </a:prstGeom>
        </p:spPr>
      </p:pic>
      <p:sp>
        <p:nvSpPr>
          <p:cNvPr id="2" name="Textfeld 1"/>
          <p:cNvSpPr txBox="1"/>
          <p:nvPr/>
        </p:nvSpPr>
        <p:spPr>
          <a:xfrm>
            <a:off x="1431734" y="2422048"/>
            <a:ext cx="10548852" cy="3785652"/>
          </a:xfrm>
          <a:prstGeom prst="rect">
            <a:avLst/>
          </a:prstGeom>
          <a:noFill/>
        </p:spPr>
        <p:txBody>
          <a:bodyPr wrap="square" rtlCol="0">
            <a:spAutoFit/>
          </a:bodyPr>
          <a:lstStyle/>
          <a:p>
            <a:r>
              <a:rPr lang="de-DE" sz="2000" b="1" dirty="0">
                <a:ea typeface="Cambria" panose="02040503050406030204" pitchFamily="18" charset="0"/>
              </a:rPr>
              <a:t>Unsere Visionen...</a:t>
            </a:r>
          </a:p>
          <a:p>
            <a:endParaRPr lang="de-DE" sz="2000" dirty="0">
              <a:ea typeface="Cambria" panose="02040503050406030204" pitchFamily="18" charset="0"/>
            </a:endParaRPr>
          </a:p>
          <a:p>
            <a:r>
              <a:rPr lang="de-DE" sz="2000" dirty="0">
                <a:ea typeface="Cambria" panose="02040503050406030204" pitchFamily="18" charset="0"/>
              </a:rPr>
              <a:t>Der Weg ist das Ziel…</a:t>
            </a:r>
          </a:p>
          <a:p>
            <a:endParaRPr lang="de-DE" sz="2000" dirty="0">
              <a:ea typeface="Cambria" panose="02040503050406030204" pitchFamily="18" charset="0"/>
            </a:endParaRPr>
          </a:p>
          <a:p>
            <a:r>
              <a:rPr lang="de-DE" sz="2000" dirty="0">
                <a:ea typeface="Cambria" panose="02040503050406030204" pitchFamily="18" charset="0"/>
              </a:rPr>
              <a:t>Wir nehmen unsere Gäste und Mitarbeitende bei unserem Nachhaltigkeitsgedanken mit.</a:t>
            </a:r>
          </a:p>
          <a:p>
            <a:r>
              <a:rPr lang="de-DE" sz="2000" dirty="0">
                <a:ea typeface="Cambria" panose="02040503050406030204" pitchFamily="18" charset="0"/>
              </a:rPr>
              <a:t>Hier ein kleiner Auszug aus dem Portfolio, was wir in Zukunft durch unser Umweltprogramm umsetzen werden:</a:t>
            </a:r>
          </a:p>
          <a:p>
            <a:pPr marL="342900" indent="-342900">
              <a:buFont typeface="Wingdings" panose="05000000000000000000" pitchFamily="2" charset="2"/>
              <a:buChar char="Ø"/>
            </a:pPr>
            <a:r>
              <a:rPr lang="de-DE" sz="2000" dirty="0">
                <a:ea typeface="Cambria" panose="02040503050406030204" pitchFamily="18" charset="0"/>
              </a:rPr>
              <a:t>Wir erhöhen den Anteil der regionalen sowie der Bio-Produkte in unserem gastronomischen Bereich</a:t>
            </a:r>
          </a:p>
          <a:p>
            <a:pPr marL="342900" indent="-342900">
              <a:buFont typeface="Wingdings" panose="05000000000000000000" pitchFamily="2" charset="2"/>
              <a:buChar char="Ø"/>
            </a:pPr>
            <a:r>
              <a:rPr lang="de-DE" sz="2000" dirty="0">
                <a:ea typeface="Cambria" panose="02040503050406030204" pitchFamily="18" charset="0"/>
              </a:rPr>
              <a:t>Die Digitalisierung unseres Gebäudemanagements (Licht, Heizung und Lüftung) schreitet voran</a:t>
            </a:r>
          </a:p>
          <a:p>
            <a:pPr marL="342900" indent="-342900">
              <a:buFont typeface="Wingdings" panose="05000000000000000000" pitchFamily="2" charset="2"/>
              <a:buChar char="Ø"/>
            </a:pPr>
            <a:r>
              <a:rPr lang="de-DE" sz="2000" dirty="0">
                <a:ea typeface="Cambria" panose="02040503050406030204" pitchFamily="18" charset="0"/>
              </a:rPr>
              <a:t>Wir stärken auch weiter die </a:t>
            </a:r>
            <a:r>
              <a:rPr lang="de-DE" sz="2000" b="1" dirty="0">
                <a:ea typeface="Cambria" panose="02040503050406030204" pitchFamily="18" charset="0"/>
              </a:rPr>
              <a:t>Work Life Balance </a:t>
            </a:r>
            <a:r>
              <a:rPr lang="de-DE" sz="2000" dirty="0">
                <a:ea typeface="Cambria" panose="02040503050406030204" pitchFamily="18" charset="0"/>
              </a:rPr>
              <a:t>der Mitarbeitenden und optimieren die Harmonisierung der Generationen</a:t>
            </a:r>
          </a:p>
        </p:txBody>
      </p:sp>
      <p:sp>
        <p:nvSpPr>
          <p:cNvPr id="7" name="Textfeld 6"/>
          <p:cNvSpPr txBox="1"/>
          <p:nvPr/>
        </p:nvSpPr>
        <p:spPr>
          <a:xfrm rot="16200000">
            <a:off x="-1667422" y="4002001"/>
            <a:ext cx="4841224" cy="707886"/>
          </a:xfrm>
          <a:prstGeom prst="rect">
            <a:avLst/>
          </a:prstGeom>
          <a:noFill/>
        </p:spPr>
        <p:txBody>
          <a:bodyPr wrap="square" rtlCol="0" anchor="ctr">
            <a:spAutoFit/>
          </a:bodyPr>
          <a:lstStyle/>
          <a:p>
            <a:r>
              <a:rPr lang="de-DE" sz="4000" dirty="0"/>
              <a:t>Unternehmensleitbild:</a:t>
            </a:r>
          </a:p>
        </p:txBody>
      </p:sp>
      <p:sp>
        <p:nvSpPr>
          <p:cNvPr id="3" name="Textfeld 2">
            <a:extLst>
              <a:ext uri="{FF2B5EF4-FFF2-40B4-BE49-F238E27FC236}">
                <a16:creationId xmlns:a16="http://schemas.microsoft.com/office/drawing/2014/main" id="{E11E907D-7FE8-FC83-1909-AB97A82CBC72}"/>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05</a:t>
            </a:r>
          </a:p>
        </p:txBody>
      </p:sp>
      <p:sp>
        <p:nvSpPr>
          <p:cNvPr id="4" name="Rechteck 3">
            <a:extLst>
              <a:ext uri="{FF2B5EF4-FFF2-40B4-BE49-F238E27FC236}">
                <a16:creationId xmlns:a16="http://schemas.microsoft.com/office/drawing/2014/main" id="{7646B62D-DB74-2D09-E8F9-DE027A8C2DDE}"/>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02298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853738"/>
          </a:xfrm>
          <a:prstGeom prst="rect">
            <a:avLst/>
          </a:prstGeom>
        </p:spPr>
      </p:pic>
      <p:sp>
        <p:nvSpPr>
          <p:cNvPr id="10" name="Textfeld 9"/>
          <p:cNvSpPr txBox="1"/>
          <p:nvPr/>
        </p:nvSpPr>
        <p:spPr>
          <a:xfrm>
            <a:off x="3592286" y="757592"/>
            <a:ext cx="4261830" cy="461665"/>
          </a:xfrm>
          <a:prstGeom prst="rect">
            <a:avLst/>
          </a:prstGeom>
          <a:noFill/>
        </p:spPr>
        <p:txBody>
          <a:bodyPr wrap="square" rtlCol="0">
            <a:spAutoFit/>
          </a:bodyPr>
          <a:lstStyle/>
          <a:p>
            <a:pPr algn="ctr"/>
            <a:r>
              <a:rPr lang="de-DE" sz="2400" b="1" dirty="0">
                <a:latin typeface="Cambria" panose="02040503050406030204" pitchFamily="18" charset="0"/>
                <a:ea typeface="Cambria" panose="02040503050406030204" pitchFamily="18" charset="0"/>
              </a:rPr>
              <a:t>Nachhaltigkeitsbericht 2023</a:t>
            </a:r>
            <a:endParaRPr lang="de-DE" sz="2400" dirty="0">
              <a:latin typeface="Cambria" panose="02040503050406030204" pitchFamily="18" charset="0"/>
              <a:ea typeface="Cambria" panose="02040503050406030204" pitchFamily="18" charset="0"/>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532" y="154114"/>
            <a:ext cx="2148944" cy="1471424"/>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25" y="81445"/>
            <a:ext cx="1616761" cy="1616761"/>
          </a:xfrm>
          <a:prstGeom prst="rect">
            <a:avLst/>
          </a:prstGeom>
        </p:spPr>
      </p:pic>
      <p:sp>
        <p:nvSpPr>
          <p:cNvPr id="2" name="Textfeld 1"/>
          <p:cNvSpPr txBox="1"/>
          <p:nvPr/>
        </p:nvSpPr>
        <p:spPr>
          <a:xfrm>
            <a:off x="1538020" y="2007852"/>
            <a:ext cx="10490740" cy="3719736"/>
          </a:xfrm>
          <a:prstGeom prst="rect">
            <a:avLst/>
          </a:prstGeom>
          <a:noFill/>
        </p:spPr>
        <p:txBody>
          <a:bodyPr wrap="square" rtlCol="0">
            <a:spAutoFit/>
          </a:bodyPr>
          <a:lstStyle/>
          <a:p>
            <a:r>
              <a:rPr lang="de-DE" b="1" kern="1200" dirty="0">
                <a:solidFill>
                  <a:srgbClr val="000000"/>
                </a:solidFill>
                <a:effectLst/>
                <a:ea typeface="Times New Roman" panose="02020603050405020304" pitchFamily="18" charset="0"/>
                <a:cs typeface="Times New Roman" panose="02020603050405020304" pitchFamily="18" charset="0"/>
              </a:rPr>
              <a:t>1. Nachhaltigkeit beginnt auf dem Weg zur Arbeit</a:t>
            </a:r>
            <a:endParaRPr lang="de-DE" dirty="0">
              <a:effectLst/>
              <a:ea typeface="Times New Roman" panose="02020603050405020304" pitchFamily="18" charset="0"/>
            </a:endParaRPr>
          </a:p>
          <a:p>
            <a:pPr marL="742950" lvl="1" indent="-285750">
              <a:lnSpc>
                <a:spcPct val="107000"/>
              </a:lnSpc>
              <a:buFont typeface="Wingdings" panose="05000000000000000000" pitchFamily="2" charset="2"/>
              <a:buChar char=""/>
              <a:tabLst>
                <a:tab pos="914400" algn="l"/>
              </a:tabLst>
            </a:pPr>
            <a:r>
              <a:rPr lang="de-DE" kern="1200" dirty="0">
                <a:solidFill>
                  <a:srgbClr val="000000"/>
                </a:solidFill>
                <a:effectLst/>
                <a:ea typeface="Calibri" panose="020F0502020204030204" pitchFamily="34" charset="0"/>
                <a:cs typeface="Times New Roman" panose="02020603050405020304" pitchFamily="18" charset="0"/>
              </a:rPr>
              <a:t>Öffentliche Verkehrsmittel nutzen (Jobticket)</a:t>
            </a:r>
            <a:endParaRPr lang="de-DE" dirty="0">
              <a:effectLst/>
              <a:ea typeface="Calibri" panose="020F0502020204030204" pitchFamily="34" charset="0"/>
              <a:cs typeface="Times New Roman" panose="02020603050405020304" pitchFamily="18" charset="0"/>
            </a:endParaRPr>
          </a:p>
          <a:p>
            <a:pPr marL="742950" lvl="1" indent="-285750">
              <a:lnSpc>
                <a:spcPct val="107000"/>
              </a:lnSpc>
              <a:buFont typeface="Wingdings" panose="05000000000000000000" pitchFamily="2" charset="2"/>
              <a:buChar char=""/>
              <a:tabLst>
                <a:tab pos="914400" algn="l"/>
              </a:tabLst>
            </a:pPr>
            <a:r>
              <a:rPr lang="de-DE" kern="1200" dirty="0">
                <a:solidFill>
                  <a:srgbClr val="000000"/>
                </a:solidFill>
                <a:effectLst/>
                <a:ea typeface="Calibri" panose="020F0502020204030204" pitchFamily="34" charset="0"/>
                <a:cs typeface="Times New Roman" panose="02020603050405020304" pitchFamily="18" charset="0"/>
              </a:rPr>
              <a:t>Mit dem Fahrrad ins Büro (Bike Leasing)</a:t>
            </a:r>
            <a:endParaRPr lang="de-DE"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
              <a:tabLst>
                <a:tab pos="914400" algn="l"/>
              </a:tabLst>
            </a:pPr>
            <a:r>
              <a:rPr lang="de-DE" kern="1200" dirty="0">
                <a:solidFill>
                  <a:srgbClr val="000000"/>
                </a:solidFill>
                <a:effectLst/>
                <a:ea typeface="Calibri" panose="020F0502020204030204" pitchFamily="34" charset="0"/>
                <a:cs typeface="Times New Roman" panose="02020603050405020304" pitchFamily="18" charset="0"/>
              </a:rPr>
              <a:t>Fahrgemeinschaften bilden</a:t>
            </a:r>
            <a:endParaRPr lang="de-DE" dirty="0">
              <a:effectLst/>
              <a:ea typeface="Calibri" panose="020F0502020204030204" pitchFamily="34" charset="0"/>
              <a:cs typeface="Times New Roman" panose="02020603050405020304" pitchFamily="18" charset="0"/>
            </a:endParaRPr>
          </a:p>
          <a:p>
            <a:r>
              <a:rPr lang="de-DE" kern="1200" dirty="0">
                <a:solidFill>
                  <a:srgbClr val="000000"/>
                </a:solidFill>
                <a:effectLst/>
                <a:ea typeface="Times New Roman" panose="02020603050405020304" pitchFamily="18" charset="0"/>
                <a:cs typeface="Times New Roman" panose="02020603050405020304" pitchFamily="18" charset="0"/>
              </a:rPr>
              <a:t> </a:t>
            </a:r>
            <a:endParaRPr lang="de-DE" dirty="0">
              <a:effectLst/>
              <a:ea typeface="Times New Roman" panose="02020603050405020304" pitchFamily="18" charset="0"/>
            </a:endParaRPr>
          </a:p>
          <a:p>
            <a:r>
              <a:rPr lang="de-DE" b="1" dirty="0">
                <a:solidFill>
                  <a:srgbClr val="000000"/>
                </a:solidFill>
                <a:ea typeface="Times New Roman" panose="02020603050405020304" pitchFamily="18" charset="0"/>
                <a:cs typeface="Times New Roman" panose="02020603050405020304" pitchFamily="18" charset="0"/>
              </a:rPr>
              <a:t>2</a:t>
            </a:r>
            <a:r>
              <a:rPr lang="de-DE" b="1" kern="1200" dirty="0">
                <a:solidFill>
                  <a:srgbClr val="000000"/>
                </a:solidFill>
                <a:effectLst/>
                <a:ea typeface="Times New Roman" panose="02020603050405020304" pitchFamily="18" charset="0"/>
                <a:cs typeface="Times New Roman" panose="02020603050405020304" pitchFamily="18" charset="0"/>
              </a:rPr>
              <a:t>. Drucken mit Blick auf Nachhaltigkeit</a:t>
            </a:r>
            <a:endParaRPr lang="de-DE" dirty="0">
              <a:effectLst/>
              <a:ea typeface="Times New Roman" panose="02020603050405020304" pitchFamily="18" charset="0"/>
            </a:endParaRPr>
          </a:p>
          <a:p>
            <a:pPr marL="742950" lvl="1" indent="-285750">
              <a:lnSpc>
                <a:spcPct val="107000"/>
              </a:lnSpc>
              <a:buFont typeface="Wingdings" panose="05000000000000000000" pitchFamily="2" charset="2"/>
              <a:buChar char=""/>
              <a:tabLst>
                <a:tab pos="914400" algn="l"/>
              </a:tabLst>
            </a:pPr>
            <a:r>
              <a:rPr lang="de-DE" kern="1200" dirty="0">
                <a:solidFill>
                  <a:srgbClr val="000000"/>
                </a:solidFill>
                <a:effectLst/>
                <a:ea typeface="Calibri" panose="020F0502020204030204" pitchFamily="34" charset="0"/>
                <a:cs typeface="Times New Roman" panose="02020603050405020304" pitchFamily="18" charset="0"/>
              </a:rPr>
              <a:t>Doppelseitig drucken</a:t>
            </a:r>
            <a:endParaRPr lang="de-DE" dirty="0">
              <a:effectLst/>
              <a:ea typeface="Calibri" panose="020F0502020204030204" pitchFamily="34" charset="0"/>
              <a:cs typeface="Times New Roman" panose="02020603050405020304" pitchFamily="18" charset="0"/>
            </a:endParaRPr>
          </a:p>
          <a:p>
            <a:pPr marL="742950" lvl="1" indent="-285750">
              <a:lnSpc>
                <a:spcPct val="107000"/>
              </a:lnSpc>
              <a:buFont typeface="Wingdings" panose="05000000000000000000" pitchFamily="2" charset="2"/>
              <a:buChar char=""/>
              <a:tabLst>
                <a:tab pos="914400" algn="l"/>
              </a:tabLst>
            </a:pPr>
            <a:r>
              <a:rPr lang="de-DE" kern="1200" dirty="0">
                <a:solidFill>
                  <a:srgbClr val="000000"/>
                </a:solidFill>
                <a:effectLst/>
                <a:ea typeface="Calibri" panose="020F0502020204030204" pitchFamily="34" charset="0"/>
                <a:cs typeface="Times New Roman" panose="02020603050405020304" pitchFamily="18" charset="0"/>
              </a:rPr>
              <a:t>Dokumente digital </a:t>
            </a:r>
            <a:r>
              <a:rPr lang="de-DE" dirty="0">
                <a:solidFill>
                  <a:srgbClr val="000000"/>
                </a:solidFill>
                <a:ea typeface="Calibri" panose="020F0502020204030204" pitchFamily="34" charset="0"/>
                <a:cs typeface="Times New Roman" panose="02020603050405020304" pitchFamily="18" charset="0"/>
              </a:rPr>
              <a:t>ablegen</a:t>
            </a:r>
            <a:endParaRPr lang="de-DE" dirty="0">
              <a:effectLst/>
              <a:ea typeface="Calibri" panose="020F0502020204030204" pitchFamily="34" charset="0"/>
              <a:cs typeface="Times New Roman" panose="02020603050405020304" pitchFamily="18" charset="0"/>
            </a:endParaRPr>
          </a:p>
          <a:p>
            <a:pPr marL="742950" lvl="1" indent="-285750">
              <a:lnSpc>
                <a:spcPct val="107000"/>
              </a:lnSpc>
              <a:buFont typeface="Wingdings" panose="05000000000000000000" pitchFamily="2" charset="2"/>
              <a:buChar char=""/>
              <a:tabLst>
                <a:tab pos="914400" algn="l"/>
              </a:tabLst>
            </a:pPr>
            <a:r>
              <a:rPr lang="de-DE" dirty="0">
                <a:solidFill>
                  <a:srgbClr val="000000"/>
                </a:solidFill>
                <a:ea typeface="Calibri" panose="020F0502020204030204" pitchFamily="34" charset="0"/>
                <a:cs typeface="Times New Roman" panose="02020603050405020304" pitchFamily="18" charset="0"/>
              </a:rPr>
              <a:t>Keine E-Mails ausdrucken</a:t>
            </a:r>
            <a:r>
              <a:rPr lang="de-DE" kern="1200" dirty="0">
                <a:solidFill>
                  <a:srgbClr val="000000"/>
                </a:solidFill>
                <a:effectLst/>
                <a:ea typeface="Calibri" panose="020F0502020204030204" pitchFamily="34" charset="0"/>
                <a:cs typeface="Times New Roman" panose="02020603050405020304" pitchFamily="18" charset="0"/>
              </a:rPr>
              <a:t> (think befor print)</a:t>
            </a:r>
            <a:endParaRPr lang="de-DE" dirty="0">
              <a:effectLst/>
              <a:ea typeface="Calibri" panose="020F0502020204030204" pitchFamily="34" charset="0"/>
              <a:cs typeface="Times New Roman" panose="02020603050405020304" pitchFamily="18" charset="0"/>
            </a:endParaRPr>
          </a:p>
          <a:p>
            <a:pPr marL="742950" lvl="1" indent="-285750">
              <a:lnSpc>
                <a:spcPct val="107000"/>
              </a:lnSpc>
              <a:buFont typeface="Wingdings" panose="05000000000000000000" pitchFamily="2" charset="2"/>
              <a:buChar char=""/>
              <a:tabLst>
                <a:tab pos="914400" algn="l"/>
              </a:tabLst>
            </a:pPr>
            <a:r>
              <a:rPr lang="de-DE" kern="1200" dirty="0">
                <a:solidFill>
                  <a:srgbClr val="000000"/>
                </a:solidFill>
                <a:effectLst/>
                <a:ea typeface="Calibri" panose="020F0502020204030204" pitchFamily="34" charset="0"/>
                <a:cs typeface="Times New Roman" panose="02020603050405020304" pitchFamily="18" charset="0"/>
              </a:rPr>
              <a:t>Bedrucktes Papier anschließend als </a:t>
            </a:r>
            <a:r>
              <a:rPr lang="de-DE" dirty="0">
                <a:solidFill>
                  <a:srgbClr val="000000"/>
                </a:solidFill>
                <a:ea typeface="Calibri" panose="020F0502020204030204" pitchFamily="34" charset="0"/>
                <a:cs typeface="Times New Roman" panose="02020603050405020304" pitchFamily="18" charset="0"/>
              </a:rPr>
              <a:t>Notizzettel</a:t>
            </a:r>
            <a:r>
              <a:rPr lang="de-DE" kern="1200" dirty="0">
                <a:solidFill>
                  <a:srgbClr val="000000"/>
                </a:solidFill>
                <a:effectLst/>
                <a:ea typeface="Calibri" panose="020F0502020204030204" pitchFamily="34" charset="0"/>
                <a:cs typeface="Times New Roman" panose="02020603050405020304" pitchFamily="18" charset="0"/>
              </a:rPr>
              <a:t> nutzen</a:t>
            </a:r>
            <a:endParaRPr lang="de-DE"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
              <a:tabLst>
                <a:tab pos="914400" algn="l"/>
              </a:tabLst>
            </a:pPr>
            <a:r>
              <a:rPr lang="de-DE" kern="1200" dirty="0">
                <a:solidFill>
                  <a:srgbClr val="000000"/>
                </a:solidFill>
                <a:effectLst/>
                <a:ea typeface="Calibri" panose="020F0502020204030204" pitchFamily="34" charset="0"/>
                <a:cs typeface="Times New Roman" panose="02020603050405020304" pitchFamily="18" charset="0"/>
              </a:rPr>
              <a:t>Zentrale Drucker (nicht jeder Arbeitsplatz ist mit einem eigenen Drucker ausgestattet)</a:t>
            </a:r>
            <a:endParaRPr lang="de-DE" dirty="0">
              <a:effectLst/>
              <a:ea typeface="Calibri" panose="020F0502020204030204" pitchFamily="34" charset="0"/>
              <a:cs typeface="Times New Roman" panose="02020603050405020304" pitchFamily="18" charset="0"/>
            </a:endParaRPr>
          </a:p>
          <a:p>
            <a:pPr>
              <a:lnSpc>
                <a:spcPct val="107000"/>
              </a:lnSpc>
              <a:spcAft>
                <a:spcPts val="800"/>
              </a:spcAft>
              <a:tabLst>
                <a:tab pos="914400" algn="l"/>
              </a:tabLst>
            </a:pPr>
            <a:endParaRPr lang="de-DE"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feld 6"/>
          <p:cNvSpPr txBox="1"/>
          <p:nvPr/>
        </p:nvSpPr>
        <p:spPr>
          <a:xfrm rot="16200000">
            <a:off x="-1609540" y="3708863"/>
            <a:ext cx="4725460" cy="1323439"/>
          </a:xfrm>
          <a:prstGeom prst="rect">
            <a:avLst/>
          </a:prstGeom>
          <a:noFill/>
        </p:spPr>
        <p:txBody>
          <a:bodyPr wrap="square" rtlCol="0" anchor="ctr">
            <a:spAutoFit/>
          </a:bodyPr>
          <a:lstStyle/>
          <a:p>
            <a:pPr algn="ctr"/>
            <a:r>
              <a:rPr lang="de-DE" sz="4000" dirty="0"/>
              <a:t>Umweltschutz am Arbeitsplatz:</a:t>
            </a:r>
          </a:p>
        </p:txBody>
      </p:sp>
      <p:sp>
        <p:nvSpPr>
          <p:cNvPr id="3" name="Textfeld 2">
            <a:extLst>
              <a:ext uri="{FF2B5EF4-FFF2-40B4-BE49-F238E27FC236}">
                <a16:creationId xmlns:a16="http://schemas.microsoft.com/office/drawing/2014/main" id="{675480B3-FA72-61DF-7385-909728423938}"/>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06</a:t>
            </a:r>
          </a:p>
        </p:txBody>
      </p:sp>
      <p:pic>
        <p:nvPicPr>
          <p:cNvPr id="1028" name="Picture 4" descr="Parken und Reisen (Park and Ride) | Straßenschilder">
            <a:extLst>
              <a:ext uri="{FF2B5EF4-FFF2-40B4-BE49-F238E27FC236}">
                <a16:creationId xmlns:a16="http://schemas.microsoft.com/office/drawing/2014/main" id="{5B3A3129-0F0F-35CD-8649-B8F9C5FD86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2543" y="2183472"/>
            <a:ext cx="692158" cy="6921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hrrad Bike Silhouette Clipart Clipart Scrapbooking SVG DXF jpg PNG Sure  Cuts a Lot Inkscape, Photoshop - Etsy.de">
            <a:extLst>
              <a:ext uri="{FF2B5EF4-FFF2-40B4-BE49-F238E27FC236}">
                <a16:creationId xmlns:a16="http://schemas.microsoft.com/office/drawing/2014/main" id="{2D5D6826-EEBF-55C5-0586-05C6CAB1F4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69394" y="2028001"/>
            <a:ext cx="1332579" cy="9513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l und Abfall in Plastikflasche Silhouette flaches Konzept Symbol.  Umweltverschmutzung. Meerestier und Müll im Meerwasseraufkleber, Clipart.  isolierte Cartoon-Illustration auf weißem Hintergrund 2778096 Vektor Kunst  bei Vecteezy">
            <a:extLst>
              <a:ext uri="{FF2B5EF4-FFF2-40B4-BE49-F238E27FC236}">
                <a16:creationId xmlns:a16="http://schemas.microsoft.com/office/drawing/2014/main" id="{CE53E907-1F79-21E1-D907-364CA06347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2830" y="5278146"/>
            <a:ext cx="3797560" cy="15190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rucker: Über 229.692 lizenzfreie lizenzierbare Stockillustrationen und  -zeichnungen | Shutterstock">
            <a:extLst>
              <a:ext uri="{FF2B5EF4-FFF2-40B4-BE49-F238E27FC236}">
                <a16:creationId xmlns:a16="http://schemas.microsoft.com/office/drawing/2014/main" id="{39FC0EF4-C865-F7A6-5357-7728F111C94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17640" y="4335880"/>
            <a:ext cx="1284333" cy="1284333"/>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9CDA4F17-CED4-C944-A3C5-CF4AD0291963}"/>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Picture 4" descr="Stadt Bus Svg Öffentliche Verkehrsmittel Silhouette Plotterdatei Clipart  Svg Dxf Png Laser Cut File Tshirt Vektor Clip Art Gravur Cnc - Etsy.de">
            <a:extLst>
              <a:ext uri="{FF2B5EF4-FFF2-40B4-BE49-F238E27FC236}">
                <a16:creationId xmlns:a16="http://schemas.microsoft.com/office/drawing/2014/main" id="{562D5792-D992-D846-0FF2-38A8F01BA2A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27535" y="1940868"/>
            <a:ext cx="1383052" cy="10385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65.600+ Grafiken, lizenzfreie Vektorgrafiken und Clipart zu Eisenbahn -  iStock | Zug, Train, Lokomotive">
            <a:extLst>
              <a:ext uri="{FF2B5EF4-FFF2-40B4-BE49-F238E27FC236}">
                <a16:creationId xmlns:a16="http://schemas.microsoft.com/office/drawing/2014/main" id="{712633DC-1C92-294E-5631-4A4EEC8D7F0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42125" y="1853738"/>
            <a:ext cx="1226409" cy="1226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44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rünes Blatt und Energie sparende Lampen Vektor Clipart zum kostenlosen  Download | FreeImages">
            <a:extLst>
              <a:ext uri="{FF2B5EF4-FFF2-40B4-BE49-F238E27FC236}">
                <a16:creationId xmlns:a16="http://schemas.microsoft.com/office/drawing/2014/main" id="{59F206A7-2E1B-606C-A407-D2DCB006EF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0951" y="1847838"/>
            <a:ext cx="1514669" cy="1211736"/>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1853738"/>
          </a:xfrm>
          <a:prstGeom prst="rect">
            <a:avLst/>
          </a:prstGeom>
        </p:spPr>
      </p:pic>
      <p:sp>
        <p:nvSpPr>
          <p:cNvPr id="10" name="Textfeld 9"/>
          <p:cNvSpPr txBox="1"/>
          <p:nvPr/>
        </p:nvSpPr>
        <p:spPr>
          <a:xfrm>
            <a:off x="3265714" y="757592"/>
            <a:ext cx="4588402" cy="461665"/>
          </a:xfrm>
          <a:prstGeom prst="rect">
            <a:avLst/>
          </a:prstGeom>
          <a:noFill/>
        </p:spPr>
        <p:txBody>
          <a:bodyPr wrap="square" rtlCol="0">
            <a:spAutoFit/>
          </a:bodyPr>
          <a:lstStyle/>
          <a:p>
            <a:pPr algn="ctr"/>
            <a:r>
              <a:rPr lang="de-DE" sz="2400" b="1" dirty="0">
                <a:latin typeface="Cambria" panose="02040503050406030204" pitchFamily="18" charset="0"/>
                <a:ea typeface="Cambria" panose="02040503050406030204" pitchFamily="18" charset="0"/>
              </a:rPr>
              <a:t>Nachhaltigkeitsbericht 2023</a:t>
            </a:r>
            <a:endParaRPr lang="de-DE" sz="2400" dirty="0">
              <a:latin typeface="Cambria" panose="02040503050406030204" pitchFamily="18" charset="0"/>
              <a:ea typeface="Cambria" panose="02040503050406030204" pitchFamily="18" charset="0"/>
            </a:endParaRPr>
          </a:p>
        </p:txBody>
      </p:sp>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6532" y="154114"/>
            <a:ext cx="2148944" cy="1471424"/>
          </a:xfrm>
          <a:prstGeom prst="rect">
            <a:avLst/>
          </a:prstGeom>
        </p:spPr>
      </p:pic>
      <p:pic>
        <p:nvPicPr>
          <p:cNvPr id="11"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825" y="81445"/>
            <a:ext cx="1616761" cy="1616761"/>
          </a:xfrm>
          <a:prstGeom prst="rect">
            <a:avLst/>
          </a:prstGeom>
        </p:spPr>
      </p:pic>
      <p:sp>
        <p:nvSpPr>
          <p:cNvPr id="2" name="Textfeld 1"/>
          <p:cNvSpPr txBox="1"/>
          <p:nvPr/>
        </p:nvSpPr>
        <p:spPr>
          <a:xfrm>
            <a:off x="1506380" y="2007852"/>
            <a:ext cx="10490740" cy="5081648"/>
          </a:xfrm>
          <a:prstGeom prst="rect">
            <a:avLst/>
          </a:prstGeom>
          <a:noFill/>
        </p:spPr>
        <p:txBody>
          <a:bodyPr wrap="square" rtlCol="0">
            <a:spAutoFit/>
          </a:bodyPr>
          <a:lstStyle/>
          <a:p>
            <a:r>
              <a:rPr lang="de-DE" sz="1700" b="1" dirty="0">
                <a:solidFill>
                  <a:srgbClr val="000000"/>
                </a:solidFill>
                <a:ea typeface="Times New Roman" panose="02020603050405020304" pitchFamily="18" charset="0"/>
                <a:cs typeface="Times New Roman" panose="02020603050405020304" pitchFamily="18" charset="0"/>
              </a:rPr>
              <a:t>3</a:t>
            </a:r>
            <a:r>
              <a:rPr lang="de-DE" sz="1700" b="1" kern="1200" dirty="0">
                <a:solidFill>
                  <a:srgbClr val="000000"/>
                </a:solidFill>
                <a:effectLst/>
                <a:ea typeface="Times New Roman" panose="02020603050405020304" pitchFamily="18" charset="0"/>
                <a:cs typeface="Times New Roman" panose="02020603050405020304" pitchFamily="18" charset="0"/>
              </a:rPr>
              <a:t>. Energie Sparen</a:t>
            </a:r>
            <a:endParaRPr lang="de-DE" sz="1700" dirty="0">
              <a:effectLst/>
              <a:ea typeface="Times New Roman" panose="02020603050405020304" pitchFamily="18" charset="0"/>
            </a:endParaRPr>
          </a:p>
          <a:p>
            <a:pPr marL="742950" lvl="1" indent="-285750">
              <a:lnSpc>
                <a:spcPct val="107000"/>
              </a:lnSpc>
              <a:buFont typeface="Wingdings" panose="05000000000000000000" pitchFamily="2" charset="2"/>
              <a:buChar char=""/>
              <a:tabLst>
                <a:tab pos="914400" algn="l"/>
              </a:tabLst>
            </a:pPr>
            <a:r>
              <a:rPr lang="de-DE" sz="1700" kern="1200" dirty="0">
                <a:solidFill>
                  <a:srgbClr val="000000"/>
                </a:solidFill>
                <a:effectLst/>
                <a:ea typeface="Calibri" panose="020F0502020204030204" pitchFamily="34" charset="0"/>
                <a:cs typeface="Times New Roman" panose="02020603050405020304" pitchFamily="18" charset="0"/>
              </a:rPr>
              <a:t>Elektrogeräte wie Computer, Drucker, Kopierer auf Stand-by-Modus schalten</a:t>
            </a:r>
            <a:endParaRPr lang="de-DE" sz="1700" dirty="0">
              <a:effectLst/>
              <a:ea typeface="Calibri" panose="020F0502020204030204" pitchFamily="34" charset="0"/>
              <a:cs typeface="Times New Roman" panose="02020603050405020304" pitchFamily="18" charset="0"/>
            </a:endParaRPr>
          </a:p>
          <a:p>
            <a:pPr marL="742950" lvl="1" indent="-285750">
              <a:lnSpc>
                <a:spcPct val="107000"/>
              </a:lnSpc>
              <a:buFont typeface="Wingdings" panose="05000000000000000000" pitchFamily="2" charset="2"/>
              <a:buChar char=""/>
              <a:tabLst>
                <a:tab pos="914400" algn="l"/>
              </a:tabLst>
            </a:pPr>
            <a:r>
              <a:rPr lang="de-DE" sz="1700" kern="1200" dirty="0">
                <a:solidFill>
                  <a:srgbClr val="000000"/>
                </a:solidFill>
                <a:effectLst/>
                <a:ea typeface="Calibri" panose="020F0502020204030204" pitchFamily="34" charset="0"/>
                <a:cs typeface="Times New Roman" panose="02020603050405020304" pitchFamily="18" charset="0"/>
              </a:rPr>
              <a:t>Licht beim Verlassen des Raumes ausschalten</a:t>
            </a:r>
            <a:endParaRPr lang="de-DE" sz="1700" dirty="0">
              <a:effectLst/>
              <a:ea typeface="Calibri" panose="020F0502020204030204" pitchFamily="34" charset="0"/>
              <a:cs typeface="Times New Roman" panose="02020603050405020304" pitchFamily="18" charset="0"/>
            </a:endParaRPr>
          </a:p>
          <a:p>
            <a:pPr marL="742950" lvl="1" indent="-285750">
              <a:lnSpc>
                <a:spcPct val="107000"/>
              </a:lnSpc>
              <a:buFont typeface="Wingdings" panose="05000000000000000000" pitchFamily="2" charset="2"/>
              <a:buChar char=""/>
              <a:tabLst>
                <a:tab pos="914400" algn="l"/>
              </a:tabLst>
            </a:pPr>
            <a:r>
              <a:rPr lang="de-DE" sz="1700" kern="1200" dirty="0">
                <a:solidFill>
                  <a:srgbClr val="000000"/>
                </a:solidFill>
                <a:effectLst/>
                <a:ea typeface="Calibri" panose="020F0502020204030204" pitchFamily="34" charset="0"/>
                <a:cs typeface="Times New Roman" panose="02020603050405020304" pitchFamily="18" charset="0"/>
              </a:rPr>
              <a:t>Es werden LED Lampen eingesetzt</a:t>
            </a:r>
            <a:endParaRPr lang="de-DE" sz="1700" dirty="0">
              <a:effectLst/>
              <a:ea typeface="Calibri" panose="020F0502020204030204" pitchFamily="34" charset="0"/>
              <a:cs typeface="Times New Roman" panose="02020603050405020304" pitchFamily="18" charset="0"/>
            </a:endParaRPr>
          </a:p>
          <a:p>
            <a:pPr marL="742950" lvl="1" indent="-285750">
              <a:lnSpc>
                <a:spcPct val="107000"/>
              </a:lnSpc>
              <a:buFont typeface="Wingdings" panose="05000000000000000000" pitchFamily="2" charset="2"/>
              <a:buChar char=""/>
              <a:tabLst>
                <a:tab pos="914400" algn="l"/>
              </a:tabLst>
            </a:pPr>
            <a:r>
              <a:rPr lang="de-DE" sz="1700" kern="1200" dirty="0">
                <a:solidFill>
                  <a:srgbClr val="000000"/>
                </a:solidFill>
                <a:effectLst/>
                <a:ea typeface="Calibri" panose="020F0502020204030204" pitchFamily="34" charset="0"/>
                <a:cs typeface="Times New Roman" panose="02020603050405020304" pitchFamily="18" charset="0"/>
              </a:rPr>
              <a:t>Sobald das Handy oder der Laptop die 1oo% Grenze beim Laden erreicht haben, bitte vom Strom </a:t>
            </a:r>
            <a:r>
              <a:rPr lang="de-DE" sz="1700" dirty="0">
                <a:solidFill>
                  <a:srgbClr val="000000"/>
                </a:solidFill>
                <a:ea typeface="Calibri" panose="020F0502020204030204" pitchFamily="34" charset="0"/>
                <a:cs typeface="Times New Roman" panose="02020603050405020304" pitchFamily="18" charset="0"/>
              </a:rPr>
              <a:t>trennen</a:t>
            </a:r>
            <a:endParaRPr lang="de-DE" sz="1700" dirty="0">
              <a:effectLst/>
              <a:ea typeface="Calibri" panose="020F0502020204030204" pitchFamily="34" charset="0"/>
              <a:cs typeface="Times New Roman" panose="02020603050405020304" pitchFamily="18" charset="0"/>
            </a:endParaRPr>
          </a:p>
          <a:p>
            <a:pPr marL="742950" lvl="1" indent="-285750">
              <a:lnSpc>
                <a:spcPct val="107000"/>
              </a:lnSpc>
              <a:buFont typeface="Wingdings" panose="05000000000000000000" pitchFamily="2" charset="2"/>
              <a:buChar char=""/>
              <a:tabLst>
                <a:tab pos="914400" algn="l"/>
              </a:tabLst>
            </a:pPr>
            <a:r>
              <a:rPr lang="de-DE" sz="1700" kern="1200" dirty="0">
                <a:solidFill>
                  <a:srgbClr val="000000"/>
                </a:solidFill>
                <a:effectLst/>
                <a:ea typeface="Calibri" panose="020F0502020204030204" pitchFamily="34" charset="0"/>
                <a:cs typeface="Times New Roman" panose="02020603050405020304" pitchFamily="18" charset="0"/>
              </a:rPr>
              <a:t>Abschalten von Computern, Bildschirmen und Druckern nach Arbeitsende</a:t>
            </a:r>
            <a:endParaRPr lang="de-DE" sz="17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
              <a:tabLst>
                <a:tab pos="914400" algn="l"/>
              </a:tabLst>
            </a:pPr>
            <a:r>
              <a:rPr lang="de-DE" sz="1700" kern="1200" dirty="0">
                <a:solidFill>
                  <a:srgbClr val="000000"/>
                </a:solidFill>
                <a:effectLst/>
                <a:ea typeface="Calibri" panose="020F0502020204030204" pitchFamily="34" charset="0"/>
                <a:cs typeface="Times New Roman" panose="02020603050405020304" pitchFamily="18" charset="0"/>
              </a:rPr>
              <a:t>Sauna wird nur auf Nachfrage eingeschaltet</a:t>
            </a:r>
          </a:p>
          <a:p>
            <a:r>
              <a:rPr lang="de-DE" sz="1700" b="1" kern="1200" dirty="0">
                <a:solidFill>
                  <a:srgbClr val="000000"/>
                </a:solidFill>
                <a:effectLst/>
                <a:ea typeface="Times New Roman" panose="02020603050405020304" pitchFamily="18" charset="0"/>
                <a:cs typeface="Times New Roman" panose="02020603050405020304" pitchFamily="18" charset="0"/>
              </a:rPr>
              <a:t>4. Mülltrennung</a:t>
            </a:r>
            <a:endParaRPr lang="de-DE" sz="1700" dirty="0">
              <a:effectLst/>
              <a:ea typeface="Times New Roman" panose="02020603050405020304" pitchFamily="18" charset="0"/>
            </a:endParaRPr>
          </a:p>
          <a:p>
            <a:pPr marL="742950" lvl="1" indent="-285750">
              <a:lnSpc>
                <a:spcPct val="107000"/>
              </a:lnSpc>
              <a:buFont typeface="Wingdings" panose="05000000000000000000" pitchFamily="2" charset="2"/>
              <a:buChar char=""/>
              <a:tabLst>
                <a:tab pos="914400" algn="l"/>
              </a:tabLst>
            </a:pPr>
            <a:r>
              <a:rPr lang="de-DE" sz="1700" kern="1200" dirty="0">
                <a:solidFill>
                  <a:srgbClr val="000000"/>
                </a:solidFill>
                <a:effectLst/>
                <a:ea typeface="Calibri" panose="020F0502020204030204" pitchFamily="34" charset="0"/>
                <a:cs typeface="Times New Roman" panose="02020603050405020304" pitchFamily="18" charset="0"/>
              </a:rPr>
              <a:t>Entsorge deinen Müll im richtigen Abfalleimer</a:t>
            </a:r>
            <a:endParaRPr lang="de-DE" sz="1700" dirty="0">
              <a:effectLst/>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Wingdings" panose="05000000000000000000" pitchFamily="2" charset="2"/>
              <a:buChar char=""/>
              <a:tabLst>
                <a:tab pos="1371600" algn="l"/>
              </a:tabLst>
            </a:pPr>
            <a:r>
              <a:rPr lang="de-DE" sz="1700" kern="1200" dirty="0">
                <a:solidFill>
                  <a:srgbClr val="000000"/>
                </a:solidFill>
                <a:effectLst/>
                <a:ea typeface="Calibri" panose="020F0502020204030204" pitchFamily="34" charset="0"/>
                <a:cs typeface="Times New Roman" panose="02020603050405020304" pitchFamily="18" charset="0"/>
              </a:rPr>
              <a:t>Biomüll; Papier &amp; Pappe; Verpackungsmüll; Restmüll.</a:t>
            </a:r>
            <a:endParaRPr lang="de-DE" sz="1700" dirty="0">
              <a:solidFill>
                <a:srgbClr val="000000"/>
              </a:solidFill>
              <a:ea typeface="Calibri" panose="020F0502020204030204" pitchFamily="34" charset="0"/>
              <a:cs typeface="Times New Roman" panose="02020603050405020304" pitchFamily="18" charset="0"/>
            </a:endParaRPr>
          </a:p>
          <a:p>
            <a:r>
              <a:rPr lang="de-DE" sz="1700" b="1" dirty="0">
                <a:solidFill>
                  <a:srgbClr val="000000"/>
                </a:solidFill>
                <a:ea typeface="Times New Roman" panose="02020603050405020304" pitchFamily="18" charset="0"/>
                <a:cs typeface="Times New Roman" panose="02020603050405020304" pitchFamily="18" charset="0"/>
              </a:rPr>
              <a:t>5</a:t>
            </a:r>
            <a:r>
              <a:rPr lang="de-DE" sz="1700" b="1" kern="1200" dirty="0">
                <a:solidFill>
                  <a:srgbClr val="000000"/>
                </a:solidFill>
                <a:effectLst/>
                <a:ea typeface="Times New Roman" panose="02020603050405020304" pitchFamily="18" charset="0"/>
                <a:cs typeface="Times New Roman" panose="02020603050405020304" pitchFamily="18" charset="0"/>
              </a:rPr>
              <a:t>. Büropflanzen</a:t>
            </a:r>
            <a:endParaRPr lang="de-DE" sz="1700" dirty="0">
              <a:effectLst/>
              <a:ea typeface="Times New Roman" panose="02020603050405020304" pitchFamily="18" charset="0"/>
            </a:endParaRPr>
          </a:p>
          <a:p>
            <a:pPr marL="742950" lvl="1" indent="-285750">
              <a:lnSpc>
                <a:spcPct val="107000"/>
              </a:lnSpc>
              <a:spcAft>
                <a:spcPts val="800"/>
              </a:spcAft>
              <a:buFont typeface="Wingdings" panose="05000000000000000000" pitchFamily="2" charset="2"/>
              <a:buChar char=""/>
              <a:tabLst>
                <a:tab pos="914400" algn="l"/>
              </a:tabLst>
            </a:pPr>
            <a:r>
              <a:rPr lang="de-DE" sz="1700" kern="1200" dirty="0">
                <a:solidFill>
                  <a:srgbClr val="000000"/>
                </a:solidFill>
                <a:effectLst/>
                <a:ea typeface="Calibri" panose="020F0502020204030204" pitchFamily="34" charset="0"/>
                <a:cs typeface="Times New Roman" panose="02020603050405020304" pitchFamily="18" charset="0"/>
              </a:rPr>
              <a:t>Diese reduzieren Lärm, filtern Staub, sind natürlicher Luftbefeuchter, absorbieren Schadstoffe, wirken beruhigend, fördern Konzentration und reduzieren Ermüdungserscheinungen</a:t>
            </a:r>
            <a:endParaRPr lang="de-DE" sz="1700" dirty="0">
              <a:solidFill>
                <a:srgbClr val="000000"/>
              </a:solidFill>
              <a:ea typeface="Calibri" panose="020F0502020204030204" pitchFamily="34" charset="0"/>
              <a:cs typeface="Times New Roman" panose="02020603050405020304" pitchFamily="18" charset="0"/>
            </a:endParaRPr>
          </a:p>
          <a:p>
            <a:r>
              <a:rPr lang="de-DE" sz="1700" b="1" dirty="0">
                <a:solidFill>
                  <a:srgbClr val="000000"/>
                </a:solidFill>
                <a:ea typeface="Times New Roman" panose="02020603050405020304" pitchFamily="18" charset="0"/>
                <a:cs typeface="Times New Roman" panose="02020603050405020304" pitchFamily="18" charset="0"/>
              </a:rPr>
              <a:t>6</a:t>
            </a:r>
            <a:r>
              <a:rPr lang="de-DE" sz="1700" b="1" kern="1200" dirty="0">
                <a:solidFill>
                  <a:srgbClr val="000000"/>
                </a:solidFill>
                <a:effectLst/>
                <a:ea typeface="Times New Roman" panose="02020603050405020304" pitchFamily="18" charset="0"/>
                <a:cs typeface="Times New Roman" panose="02020603050405020304" pitchFamily="18" charset="0"/>
              </a:rPr>
              <a:t>. Wasser sparen</a:t>
            </a:r>
            <a:endParaRPr lang="de-DE" sz="1700" dirty="0">
              <a:effectLst/>
              <a:ea typeface="Times New Roman" panose="02020603050405020304" pitchFamily="18" charset="0"/>
            </a:endParaRPr>
          </a:p>
          <a:p>
            <a:pPr marL="742950" lvl="1" indent="-285750">
              <a:lnSpc>
                <a:spcPct val="107000"/>
              </a:lnSpc>
              <a:buFont typeface="Wingdings" panose="05000000000000000000" pitchFamily="2" charset="2"/>
              <a:buChar char=""/>
              <a:tabLst>
                <a:tab pos="914400" algn="l"/>
              </a:tabLst>
            </a:pPr>
            <a:r>
              <a:rPr lang="de-DE" sz="1700" kern="1200" dirty="0">
                <a:solidFill>
                  <a:srgbClr val="000000"/>
                </a:solidFill>
                <a:effectLst/>
                <a:ea typeface="Calibri" panose="020F0502020204030204" pitchFamily="34" charset="0"/>
                <a:cs typeface="Times New Roman" panose="02020603050405020304" pitchFamily="18" charset="0"/>
              </a:rPr>
              <a:t>Sparspültaste bei der Toilettenspülung nutzen</a:t>
            </a:r>
            <a:endParaRPr lang="de-DE" sz="17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
              <a:tabLst>
                <a:tab pos="914400" algn="l"/>
              </a:tabLst>
            </a:pPr>
            <a:r>
              <a:rPr lang="de-DE" sz="1700" kern="1200" dirty="0">
                <a:solidFill>
                  <a:srgbClr val="000000"/>
                </a:solidFill>
                <a:effectLst/>
                <a:ea typeface="Calibri" panose="020F0502020204030204" pitchFamily="34" charset="0"/>
                <a:cs typeface="Times New Roman" panose="02020603050405020304" pitchFamily="18" charset="0"/>
              </a:rPr>
              <a:t>Wasser ausschalten, während man die Hände einseift</a:t>
            </a:r>
            <a:endParaRPr lang="de-DE" sz="1700" dirty="0">
              <a:effectLst/>
              <a:ea typeface="Calibri" panose="020F0502020204030204" pitchFamily="34" charset="0"/>
              <a:cs typeface="Times New Roman" panose="02020603050405020304" pitchFamily="18" charset="0"/>
            </a:endParaRPr>
          </a:p>
          <a:p>
            <a:pPr>
              <a:lnSpc>
                <a:spcPct val="107000"/>
              </a:lnSpc>
              <a:spcAft>
                <a:spcPts val="800"/>
              </a:spcAft>
              <a:tabLst>
                <a:tab pos="914400" algn="l"/>
              </a:tabLs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feld 6"/>
          <p:cNvSpPr txBox="1"/>
          <p:nvPr/>
        </p:nvSpPr>
        <p:spPr>
          <a:xfrm rot="16200000">
            <a:off x="-1609540" y="3708863"/>
            <a:ext cx="4725460" cy="1323439"/>
          </a:xfrm>
          <a:prstGeom prst="rect">
            <a:avLst/>
          </a:prstGeom>
          <a:noFill/>
        </p:spPr>
        <p:txBody>
          <a:bodyPr wrap="square" rtlCol="0" anchor="ctr">
            <a:spAutoFit/>
          </a:bodyPr>
          <a:lstStyle/>
          <a:p>
            <a:pPr algn="ctr"/>
            <a:r>
              <a:rPr lang="de-DE" sz="4000" dirty="0"/>
              <a:t>Umweltschutz am Arbeitsplatz:</a:t>
            </a:r>
          </a:p>
        </p:txBody>
      </p:sp>
      <p:sp>
        <p:nvSpPr>
          <p:cNvPr id="3" name="Textfeld 2">
            <a:extLst>
              <a:ext uri="{FF2B5EF4-FFF2-40B4-BE49-F238E27FC236}">
                <a16:creationId xmlns:a16="http://schemas.microsoft.com/office/drawing/2014/main" id="{675480B3-FA72-61DF-7385-909728423938}"/>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07</a:t>
            </a:r>
          </a:p>
        </p:txBody>
      </p:sp>
      <p:pic>
        <p:nvPicPr>
          <p:cNvPr id="2050" name="Picture 2" descr="müllabfuhr-clipart-14 – Aktuelles aus Nüsttal">
            <a:extLst>
              <a:ext uri="{FF2B5EF4-FFF2-40B4-BE49-F238E27FC236}">
                <a16:creationId xmlns:a16="http://schemas.microsoft.com/office/drawing/2014/main" id="{4AA0AD18-12A4-72C6-9593-E6C3EA5630F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8747" y="3920312"/>
            <a:ext cx="1411873" cy="9989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ostenloser Clipart-Download von realistisches wasser tropfen spritzen |  FreeImages">
            <a:extLst>
              <a:ext uri="{FF2B5EF4-FFF2-40B4-BE49-F238E27FC236}">
                <a16:creationId xmlns:a16="http://schemas.microsoft.com/office/drawing/2014/main" id="{53031AA5-8118-FA63-588B-200D7576F44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3465" y="5823734"/>
            <a:ext cx="1359990" cy="8613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49" descr="4">
            <a:extLst>
              <a:ext uri="{FF2B5EF4-FFF2-40B4-BE49-F238E27FC236}">
                <a16:creationId xmlns:a16="http://schemas.microsoft.com/office/drawing/2014/main" id="{B46797DC-F32F-3DD3-507D-CA77E5B0981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46468" y="4750308"/>
            <a:ext cx="529008" cy="807163"/>
          </a:xfrm>
          <a:prstGeom prst="rect">
            <a:avLst/>
          </a:prstGeom>
          <a:noFill/>
          <a:ln>
            <a:noFill/>
          </a:ln>
        </p:spPr>
      </p:pic>
      <p:sp>
        <p:nvSpPr>
          <p:cNvPr id="6" name="Rechteck 5">
            <a:extLst>
              <a:ext uri="{FF2B5EF4-FFF2-40B4-BE49-F238E27FC236}">
                <a16:creationId xmlns:a16="http://schemas.microsoft.com/office/drawing/2014/main" id="{F1BD1621-CE8C-FCAB-9E87-B0E2B506CB2A}"/>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19144434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1526</Words>
  <Application>Microsoft Office PowerPoint</Application>
  <PresentationFormat>Breitbild</PresentationFormat>
  <Paragraphs>195</Paragraphs>
  <Slides>18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Arial</vt:lpstr>
      <vt:lpstr>Calibri</vt:lpstr>
      <vt:lpstr>Calibri Light</vt:lpstr>
      <vt:lpstr>Cambria</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Genossenschaftsverband- Verband der Regionen e. 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Jörg Döring</dc:creator>
  <cp:lastModifiedBy>Martin Schneider</cp:lastModifiedBy>
  <cp:revision>96</cp:revision>
  <cp:lastPrinted>2023-09-18T23:38:48Z</cp:lastPrinted>
  <dcterms:created xsi:type="dcterms:W3CDTF">2023-07-12T02:25:09Z</dcterms:created>
  <dcterms:modified xsi:type="dcterms:W3CDTF">2024-06-13T02:25:14Z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138d40c-b7a7-4b86-bf18-26ee822da147_Enabled">
    <vt:lpwstr>true</vt:lpwstr>
  </property>
  <property fmtid="{D5CDD505-2E9C-101B-9397-08002B2CF9AE}" pid="3" name="MSIP_Label_b138d40c-b7a7-4b86-bf18-26ee822da147_SetDate">
    <vt:lpwstr>2024-03-20T22:44:36Z</vt:lpwstr>
  </property>
  <property fmtid="{D5CDD505-2E9C-101B-9397-08002B2CF9AE}" pid="4" name="MSIP_Label_b138d40c-b7a7-4b86-bf18-26ee822da147_Method">
    <vt:lpwstr>Privileged</vt:lpwstr>
  </property>
  <property fmtid="{D5CDD505-2E9C-101B-9397-08002B2CF9AE}" pid="5" name="MSIP_Label_b138d40c-b7a7-4b86-bf18-26ee822da147_Name">
    <vt:lpwstr>Öffentlich</vt:lpwstr>
  </property>
  <property fmtid="{D5CDD505-2E9C-101B-9397-08002B2CF9AE}" pid="6" name="MSIP_Label_b138d40c-b7a7-4b86-bf18-26ee822da147_SiteId">
    <vt:lpwstr>e80cd88e-b6c2-45a2-a41c-41c6ae250c0e</vt:lpwstr>
  </property>
  <property fmtid="{D5CDD505-2E9C-101B-9397-08002B2CF9AE}" pid="7" name="MSIP_Label_b138d40c-b7a7-4b86-bf18-26ee822da147_ActionId">
    <vt:lpwstr>f26fbdde-d87c-41df-b674-a500a433cf64</vt:lpwstr>
  </property>
  <property fmtid="{D5CDD505-2E9C-101B-9397-08002B2CF9AE}" pid="8" name="MSIP_Label_b138d40c-b7a7-4b86-bf18-26ee822da147_ContentBits">
    <vt:lpwstr>2</vt:lpwstr>
  </property>
  <property fmtid="{D5CDD505-2E9C-101B-9397-08002B2CF9AE}" pid="9" name="ClassificationContentMarkingFooterLocations">
    <vt:lpwstr>Office:8</vt:lpwstr>
  </property>
  <property fmtid="{D5CDD505-2E9C-101B-9397-08002B2CF9AE}" pid="10" name="ClassificationContentMarkingFooterText">
    <vt:lpwstr>Klassifizierung: Öffentlich</vt:lpwstr>
  </property>
</Properties>
</file>