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8" r:id="rId3"/>
    <p:sldId id="259" r:id="rId4"/>
    <p:sldId id="263" r:id="rId5"/>
    <p:sldId id="261" r:id="rId6"/>
    <p:sldId id="264" r:id="rId7"/>
    <p:sldId id="265" r:id="rId8"/>
    <p:sldId id="262" r:id="rId9"/>
    <p:sldId id="266" r:id="rId10"/>
    <p:sldId id="272" r:id="rId11"/>
    <p:sldId id="276" r:id="rId12"/>
    <p:sldId id="268" r:id="rId13"/>
    <p:sldId id="269" r:id="rId14"/>
    <p:sldId id="270" r:id="rId15"/>
    <p:sldId id="271" r:id="rId16"/>
    <p:sldId id="260" r:id="rId17"/>
    <p:sldId id="274" r:id="rId18"/>
    <p:sldId id="275" r:id="rId19"/>
    <p:sldId id="273" r:id="rId20"/>
  </p:sldIdLst>
  <p:sldSz cx="12192000" cy="6858000"/>
  <p:notesSz cx="6724650" cy="97742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14748" cy="490362"/>
          </a:xfrm>
          <a:prstGeom prst="rect">
            <a:avLst/>
          </a:prstGeom>
        </p:spPr>
        <p:txBody>
          <a:bodyPr vert="horz" lIns="90498" tIns="45249" rIns="90498" bIns="45249" rtlCol="0"/>
          <a:lstStyle>
            <a:lvl1pPr algn="l">
              <a:defRPr sz="1200"/>
            </a:lvl1pPr>
          </a:lstStyle>
          <a:p>
            <a:endParaRPr lang="de-DE"/>
          </a:p>
        </p:txBody>
      </p:sp>
      <p:sp>
        <p:nvSpPr>
          <p:cNvPr id="3" name="Datumsplatzhalter 2"/>
          <p:cNvSpPr>
            <a:spLocks noGrp="1"/>
          </p:cNvSpPr>
          <p:nvPr>
            <p:ph type="dt" idx="1"/>
          </p:nvPr>
        </p:nvSpPr>
        <p:spPr>
          <a:xfrm>
            <a:off x="3808332" y="0"/>
            <a:ext cx="2914748" cy="490362"/>
          </a:xfrm>
          <a:prstGeom prst="rect">
            <a:avLst/>
          </a:prstGeom>
        </p:spPr>
        <p:txBody>
          <a:bodyPr vert="horz" lIns="90498" tIns="45249" rIns="90498" bIns="45249" rtlCol="0"/>
          <a:lstStyle>
            <a:lvl1pPr algn="r">
              <a:defRPr sz="1200"/>
            </a:lvl1pPr>
          </a:lstStyle>
          <a:p>
            <a:fld id="{AFE993F0-FB27-4A72-A135-7E820290910C}" type="datetimeFigureOut">
              <a:rPr lang="de-DE" smtClean="0"/>
              <a:t>10.04.2025</a:t>
            </a:fld>
            <a:endParaRPr lang="de-DE"/>
          </a:p>
        </p:txBody>
      </p:sp>
      <p:sp>
        <p:nvSpPr>
          <p:cNvPr id="4" name="Folienbildplatzhalter 3"/>
          <p:cNvSpPr>
            <a:spLocks noGrp="1" noRot="1" noChangeAspect="1"/>
          </p:cNvSpPr>
          <p:nvPr>
            <p:ph type="sldImg" idx="2"/>
          </p:nvPr>
        </p:nvSpPr>
        <p:spPr>
          <a:xfrm>
            <a:off x="430213" y="1220788"/>
            <a:ext cx="5864225" cy="3298825"/>
          </a:xfrm>
          <a:prstGeom prst="rect">
            <a:avLst/>
          </a:prstGeom>
          <a:noFill/>
          <a:ln w="12700">
            <a:solidFill>
              <a:prstClr val="black"/>
            </a:solidFill>
          </a:ln>
        </p:spPr>
        <p:txBody>
          <a:bodyPr vert="horz" lIns="90498" tIns="45249" rIns="90498" bIns="45249" rtlCol="0" anchor="ctr"/>
          <a:lstStyle/>
          <a:p>
            <a:endParaRPr lang="de-DE"/>
          </a:p>
        </p:txBody>
      </p:sp>
      <p:sp>
        <p:nvSpPr>
          <p:cNvPr id="5" name="Notizenplatzhalter 4"/>
          <p:cNvSpPr>
            <a:spLocks noGrp="1"/>
          </p:cNvSpPr>
          <p:nvPr>
            <p:ph type="body" sz="quarter" idx="3"/>
          </p:nvPr>
        </p:nvSpPr>
        <p:spPr>
          <a:xfrm>
            <a:off x="672151" y="4704020"/>
            <a:ext cx="5380348" cy="3849028"/>
          </a:xfrm>
          <a:prstGeom prst="rect">
            <a:avLst/>
          </a:prstGeom>
        </p:spPr>
        <p:txBody>
          <a:bodyPr vert="horz" lIns="90498" tIns="45249" rIns="90498" bIns="45249"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283876"/>
            <a:ext cx="2914748" cy="490362"/>
          </a:xfrm>
          <a:prstGeom prst="rect">
            <a:avLst/>
          </a:prstGeom>
        </p:spPr>
        <p:txBody>
          <a:bodyPr vert="horz" lIns="90498" tIns="45249" rIns="90498" bIns="45249" rtlCol="0" anchor="b"/>
          <a:lstStyle>
            <a:lvl1pPr algn="l">
              <a:defRPr sz="1200"/>
            </a:lvl1pPr>
          </a:lstStyle>
          <a:p>
            <a:endParaRPr lang="de-DE"/>
          </a:p>
        </p:txBody>
      </p:sp>
      <p:sp>
        <p:nvSpPr>
          <p:cNvPr id="7" name="Foliennummernplatzhalter 6"/>
          <p:cNvSpPr>
            <a:spLocks noGrp="1"/>
          </p:cNvSpPr>
          <p:nvPr>
            <p:ph type="sldNum" sz="quarter" idx="5"/>
          </p:nvPr>
        </p:nvSpPr>
        <p:spPr>
          <a:xfrm>
            <a:off x="3808332" y="9283876"/>
            <a:ext cx="2914748" cy="490362"/>
          </a:xfrm>
          <a:prstGeom prst="rect">
            <a:avLst/>
          </a:prstGeom>
        </p:spPr>
        <p:txBody>
          <a:bodyPr vert="horz" lIns="90498" tIns="45249" rIns="90498" bIns="45249" rtlCol="0" anchor="b"/>
          <a:lstStyle>
            <a:lvl1pPr algn="r">
              <a:defRPr sz="1200"/>
            </a:lvl1pPr>
          </a:lstStyle>
          <a:p>
            <a:fld id="{249CBB0B-DB49-4550-957A-3DC5E43CC603}" type="slidenum">
              <a:rPr lang="de-DE" smtClean="0"/>
              <a:t>‹Nr.›</a:t>
            </a:fld>
            <a:endParaRPr lang="de-DE"/>
          </a:p>
        </p:txBody>
      </p:sp>
    </p:spTree>
    <p:extLst>
      <p:ext uri="{BB962C8B-B14F-4D97-AF65-F5344CB8AC3E}">
        <p14:creationId xmlns:p14="http://schemas.microsoft.com/office/powerpoint/2010/main" val="643824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27D4D614-0716-426F-83E8-12516783BD56}" type="datetimeFigureOut">
              <a:rPr lang="de-DE" smtClean="0"/>
              <a:t>10.04.2025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9553B03-5826-4F40-9BBF-7663E4385E4A}" type="slidenum">
              <a:rPr lang="de-DE" smtClean="0"/>
              <a:t>‹Nr.›</a:t>
            </a:fld>
            <a:endParaRPr lang="de-DE"/>
          </a:p>
        </p:txBody>
      </p:sp>
    </p:spTree>
    <p:extLst>
      <p:ext uri="{BB962C8B-B14F-4D97-AF65-F5344CB8AC3E}">
        <p14:creationId xmlns:p14="http://schemas.microsoft.com/office/powerpoint/2010/main" val="757699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7D4D614-0716-426F-83E8-12516783BD56}" type="datetimeFigureOut">
              <a:rPr lang="de-DE" smtClean="0"/>
              <a:t>10.04.2025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9553B03-5826-4F40-9BBF-7663E4385E4A}" type="slidenum">
              <a:rPr lang="de-DE" smtClean="0"/>
              <a:t>‹Nr.›</a:t>
            </a:fld>
            <a:endParaRPr lang="de-DE"/>
          </a:p>
        </p:txBody>
      </p:sp>
    </p:spTree>
    <p:extLst>
      <p:ext uri="{BB962C8B-B14F-4D97-AF65-F5344CB8AC3E}">
        <p14:creationId xmlns:p14="http://schemas.microsoft.com/office/powerpoint/2010/main" val="3626973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7D4D614-0716-426F-83E8-12516783BD56}" type="datetimeFigureOut">
              <a:rPr lang="de-DE" smtClean="0"/>
              <a:t>10.04.2025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9553B03-5826-4F40-9BBF-7663E4385E4A}" type="slidenum">
              <a:rPr lang="de-DE" smtClean="0"/>
              <a:t>‹Nr.›</a:t>
            </a:fld>
            <a:endParaRPr lang="de-DE"/>
          </a:p>
        </p:txBody>
      </p:sp>
    </p:spTree>
    <p:extLst>
      <p:ext uri="{BB962C8B-B14F-4D97-AF65-F5344CB8AC3E}">
        <p14:creationId xmlns:p14="http://schemas.microsoft.com/office/powerpoint/2010/main" val="3345189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7D4D614-0716-426F-83E8-12516783BD56}" type="datetimeFigureOut">
              <a:rPr lang="de-DE" smtClean="0"/>
              <a:t>10.04.2025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9553B03-5826-4F40-9BBF-7663E4385E4A}" type="slidenum">
              <a:rPr lang="de-DE" smtClean="0"/>
              <a:t>‹Nr.›</a:t>
            </a:fld>
            <a:endParaRPr lang="de-DE"/>
          </a:p>
        </p:txBody>
      </p:sp>
    </p:spTree>
    <p:extLst>
      <p:ext uri="{BB962C8B-B14F-4D97-AF65-F5344CB8AC3E}">
        <p14:creationId xmlns:p14="http://schemas.microsoft.com/office/powerpoint/2010/main" val="1051505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27D4D614-0716-426F-83E8-12516783BD56}" type="datetimeFigureOut">
              <a:rPr lang="de-DE" smtClean="0"/>
              <a:t>10.04.2025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9553B03-5826-4F40-9BBF-7663E4385E4A}" type="slidenum">
              <a:rPr lang="de-DE" smtClean="0"/>
              <a:t>‹Nr.›</a:t>
            </a:fld>
            <a:endParaRPr lang="de-DE"/>
          </a:p>
        </p:txBody>
      </p:sp>
    </p:spTree>
    <p:extLst>
      <p:ext uri="{BB962C8B-B14F-4D97-AF65-F5344CB8AC3E}">
        <p14:creationId xmlns:p14="http://schemas.microsoft.com/office/powerpoint/2010/main" val="403887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27D4D614-0716-426F-83E8-12516783BD56}" type="datetimeFigureOut">
              <a:rPr lang="de-DE" smtClean="0"/>
              <a:t>10.04.2025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9553B03-5826-4F40-9BBF-7663E4385E4A}" type="slidenum">
              <a:rPr lang="de-DE" smtClean="0"/>
              <a:t>‹Nr.›</a:t>
            </a:fld>
            <a:endParaRPr lang="de-DE"/>
          </a:p>
        </p:txBody>
      </p:sp>
    </p:spTree>
    <p:extLst>
      <p:ext uri="{BB962C8B-B14F-4D97-AF65-F5344CB8AC3E}">
        <p14:creationId xmlns:p14="http://schemas.microsoft.com/office/powerpoint/2010/main" val="2679589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27D4D614-0716-426F-83E8-12516783BD56}" type="datetimeFigureOut">
              <a:rPr lang="de-DE" smtClean="0"/>
              <a:t>10.04.2025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69553B03-5826-4F40-9BBF-7663E4385E4A}" type="slidenum">
              <a:rPr lang="de-DE" smtClean="0"/>
              <a:t>‹Nr.›</a:t>
            </a:fld>
            <a:endParaRPr lang="de-DE"/>
          </a:p>
        </p:txBody>
      </p:sp>
    </p:spTree>
    <p:extLst>
      <p:ext uri="{BB962C8B-B14F-4D97-AF65-F5344CB8AC3E}">
        <p14:creationId xmlns:p14="http://schemas.microsoft.com/office/powerpoint/2010/main" val="3741641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27D4D614-0716-426F-83E8-12516783BD56}" type="datetimeFigureOut">
              <a:rPr lang="de-DE" smtClean="0"/>
              <a:t>10.04.2025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9553B03-5826-4F40-9BBF-7663E4385E4A}" type="slidenum">
              <a:rPr lang="de-DE" smtClean="0"/>
              <a:t>‹Nr.›</a:t>
            </a:fld>
            <a:endParaRPr lang="de-DE"/>
          </a:p>
        </p:txBody>
      </p:sp>
    </p:spTree>
    <p:extLst>
      <p:ext uri="{BB962C8B-B14F-4D97-AF65-F5344CB8AC3E}">
        <p14:creationId xmlns:p14="http://schemas.microsoft.com/office/powerpoint/2010/main" val="1168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7D4D614-0716-426F-83E8-12516783BD56}" type="datetimeFigureOut">
              <a:rPr lang="de-DE" smtClean="0"/>
              <a:t>10.04.2025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9553B03-5826-4F40-9BBF-7663E4385E4A}" type="slidenum">
              <a:rPr lang="de-DE" smtClean="0"/>
              <a:t>‹Nr.›</a:t>
            </a:fld>
            <a:endParaRPr lang="de-DE"/>
          </a:p>
        </p:txBody>
      </p:sp>
    </p:spTree>
    <p:extLst>
      <p:ext uri="{BB962C8B-B14F-4D97-AF65-F5344CB8AC3E}">
        <p14:creationId xmlns:p14="http://schemas.microsoft.com/office/powerpoint/2010/main" val="682014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27D4D614-0716-426F-83E8-12516783BD56}" type="datetimeFigureOut">
              <a:rPr lang="de-DE" smtClean="0"/>
              <a:t>10.04.2025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9553B03-5826-4F40-9BBF-7663E4385E4A}" type="slidenum">
              <a:rPr lang="de-DE" smtClean="0"/>
              <a:t>‹Nr.›</a:t>
            </a:fld>
            <a:endParaRPr lang="de-DE"/>
          </a:p>
        </p:txBody>
      </p:sp>
    </p:spTree>
    <p:extLst>
      <p:ext uri="{BB962C8B-B14F-4D97-AF65-F5344CB8AC3E}">
        <p14:creationId xmlns:p14="http://schemas.microsoft.com/office/powerpoint/2010/main" val="1378823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27D4D614-0716-426F-83E8-12516783BD56}" type="datetimeFigureOut">
              <a:rPr lang="de-DE" smtClean="0"/>
              <a:t>10.04.2025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9553B03-5826-4F40-9BBF-7663E4385E4A}" type="slidenum">
              <a:rPr lang="de-DE" smtClean="0"/>
              <a:t>‹Nr.›</a:t>
            </a:fld>
            <a:endParaRPr lang="de-DE"/>
          </a:p>
        </p:txBody>
      </p:sp>
    </p:spTree>
    <p:extLst>
      <p:ext uri="{BB962C8B-B14F-4D97-AF65-F5344CB8AC3E}">
        <p14:creationId xmlns:p14="http://schemas.microsoft.com/office/powerpoint/2010/main" val="1549246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D4D614-0716-426F-83E8-12516783BD56}" type="datetimeFigureOut">
              <a:rPr lang="de-DE" smtClean="0"/>
              <a:t>10.04.2025</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3B03-5826-4F40-9BBF-7663E4385E4A}" type="slidenum">
              <a:rPr lang="de-DE" smtClean="0"/>
              <a:t>‹Nr.›</a:t>
            </a:fld>
            <a:endParaRPr lang="de-DE"/>
          </a:p>
        </p:txBody>
      </p:sp>
      <p:sp>
        <p:nvSpPr>
          <p:cNvPr id="8" name="Textfeld 7">
            <a:extLst>
              <a:ext uri="{FF2B5EF4-FFF2-40B4-BE49-F238E27FC236}">
                <a16:creationId xmlns:a16="http://schemas.microsoft.com/office/drawing/2014/main" id="{25263BA6-5EC6-BB99-F6DE-264D31C03F81}"/>
              </a:ext>
            </a:extLst>
          </p:cNvPr>
          <p:cNvSpPr txBox="1"/>
          <p:nvPr>
            <p:extLst>
              <p:ext uri="{1162E1C5-73C7-4A58-AE30-91384D911F3F}">
                <p184:classification xmlns:p184="http://schemas.microsoft.com/office/powerpoint/2018/4/main" val="ftr"/>
              </p:ext>
            </p:extLst>
          </p:nvPr>
        </p:nvSpPr>
        <p:spPr>
          <a:xfrm>
            <a:off x="12700" y="6692900"/>
            <a:ext cx="1454150" cy="152400"/>
          </a:xfrm>
          <a:prstGeom prst="rect">
            <a:avLst/>
          </a:prstGeom>
        </p:spPr>
        <p:txBody>
          <a:bodyPr horzOverflow="overflow" lIns="0" tIns="0" rIns="0" bIns="0">
            <a:spAutoFit/>
          </a:bodyPr>
          <a:lstStyle/>
          <a:p>
            <a:pPr algn="l"/>
            <a:r>
              <a:rPr lang="de-DE" sz="1000">
                <a:solidFill>
                  <a:srgbClr val="FF6600"/>
                </a:solidFill>
                <a:latin typeface="Arial" panose="020B0604020202020204" pitchFamily="34" charset="0"/>
                <a:cs typeface="Arial" panose="020B0604020202020204" pitchFamily="34" charset="0"/>
              </a:rPr>
              <a:t>Klassifizierung: Öffentlich</a:t>
            </a:r>
          </a:p>
        </p:txBody>
      </p:sp>
    </p:spTree>
    <p:extLst>
      <p:ext uri="{BB962C8B-B14F-4D97-AF65-F5344CB8AC3E}">
        <p14:creationId xmlns:p14="http://schemas.microsoft.com/office/powerpoint/2010/main" val="2879086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6.jpeg"/><Relationship Id="rId7"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7.jpeg"/><Relationship Id="rId7" Type="http://schemas.openxmlformats.org/officeDocument/2006/relationships/image" Target="../media/image3.png"/><Relationship Id="rId12" Type="http://schemas.openxmlformats.org/officeDocument/2006/relationships/image" Target="../media/image14.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13.jpeg"/><Relationship Id="rId5" Type="http://schemas.openxmlformats.org/officeDocument/2006/relationships/image" Target="../media/image9.png"/><Relationship Id="rId10" Type="http://schemas.openxmlformats.org/officeDocument/2006/relationships/image" Target="../media/image12.jpeg"/><Relationship Id="rId4" Type="http://schemas.openxmlformats.org/officeDocument/2006/relationships/image" Target="../media/image8.jpeg"/><Relationship Id="rId9" Type="http://schemas.openxmlformats.org/officeDocument/2006/relationships/image" Target="../media/image11.jpe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7.jpeg"/><Relationship Id="rId21" Type="http://schemas.openxmlformats.org/officeDocument/2006/relationships/image" Target="../media/image33.png"/><Relationship Id="rId7" Type="http://schemas.openxmlformats.org/officeDocument/2006/relationships/image" Target="../media/image21.png"/><Relationship Id="rId12" Type="http://schemas.openxmlformats.org/officeDocument/2006/relationships/image" Target="../media/image25.svg"/><Relationship Id="rId17" Type="http://schemas.openxmlformats.org/officeDocument/2006/relationships/image" Target="../media/image30.jpeg"/><Relationship Id="rId2" Type="http://schemas.openxmlformats.org/officeDocument/2006/relationships/image" Target="../media/image16.png"/><Relationship Id="rId16" Type="http://schemas.openxmlformats.org/officeDocument/2006/relationships/image" Target="../media/image29.png"/><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image" Target="../media/image19.jpeg"/><Relationship Id="rId15" Type="http://schemas.openxmlformats.org/officeDocument/2006/relationships/image" Target="../media/image28.jpeg"/><Relationship Id="rId10" Type="http://schemas.openxmlformats.org/officeDocument/2006/relationships/image" Target="../media/image23.png"/><Relationship Id="rId19" Type="http://schemas.openxmlformats.org/officeDocument/2006/relationships/image" Target="../media/image32.svg"/><Relationship Id="rId4" Type="http://schemas.openxmlformats.org/officeDocument/2006/relationships/image" Target="../media/image18.jpeg"/><Relationship Id="rId9" Type="http://schemas.openxmlformats.org/officeDocument/2006/relationships/image" Target="../media/image22.png"/><Relationship Id="rId14" Type="http://schemas.openxmlformats.org/officeDocument/2006/relationships/image" Target="../media/image27.png"/><Relationship Id="rId22"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99984"/>
            <a:ext cx="12191999" cy="4958015"/>
          </a:xfrm>
          <a:prstGeom prst="rect">
            <a:avLst/>
          </a:prstGeom>
        </p:spPr>
      </p:pic>
      <p:sp>
        <p:nvSpPr>
          <p:cNvPr id="17" name="Rechteck 16">
            <a:extLst>
              <a:ext uri="{FF2B5EF4-FFF2-40B4-BE49-F238E27FC236}">
                <a16:creationId xmlns:a16="http://schemas.microsoft.com/office/drawing/2014/main" id="{ABA4AE4E-6FF8-DC21-7E4A-7427D075066F}"/>
              </a:ext>
            </a:extLst>
          </p:cNvPr>
          <p:cNvSpPr/>
          <p:nvPr/>
        </p:nvSpPr>
        <p:spPr>
          <a:xfrm>
            <a:off x="0" y="0"/>
            <a:ext cx="12191999" cy="2281806"/>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10" name="Textfeld 9"/>
          <p:cNvSpPr txBox="1"/>
          <p:nvPr/>
        </p:nvSpPr>
        <p:spPr>
          <a:xfrm>
            <a:off x="3731002" y="950073"/>
            <a:ext cx="4123114" cy="830997"/>
          </a:xfrm>
          <a:prstGeom prst="rect">
            <a:avLst/>
          </a:prstGeom>
          <a:noFill/>
        </p:spPr>
        <p:txBody>
          <a:bodyPr wrap="square" rtlCol="0">
            <a:spAutoFit/>
          </a:bodyPr>
          <a:lstStyle/>
          <a:p>
            <a:pPr algn="ctr"/>
            <a:r>
              <a:rPr lang="de-DE" sz="2400" b="1" dirty="0">
                <a:latin typeface="Arial" panose="020B0604020202020204" pitchFamily="34" charset="0"/>
                <a:ea typeface="Cambria" panose="02040503050406030204" pitchFamily="18" charset="0"/>
                <a:cs typeface="Arial" panose="020B0604020202020204" pitchFamily="34" charset="0"/>
              </a:rPr>
              <a:t>Nachhaltigkeitsbericht 2024</a:t>
            </a:r>
            <a:endParaRPr lang="de-DE" sz="2400" dirty="0">
              <a:latin typeface="Arial" panose="020B0604020202020204" pitchFamily="34" charset="0"/>
              <a:ea typeface="Cambria" panose="02040503050406030204" pitchFamily="18" charset="0"/>
              <a:cs typeface="Arial" panose="020B0604020202020204" pitchFamily="34" charset="0"/>
            </a:endParaRPr>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6532" y="309646"/>
            <a:ext cx="2148944" cy="1471424"/>
          </a:xfrm>
          <a:prstGeom prst="rect">
            <a:avLst/>
          </a:prstGeom>
        </p:spPr>
      </p:pic>
      <p:pic>
        <p:nvPicPr>
          <p:cNvPr id="16" name="Grafik 15">
            <a:extLst>
              <a:ext uri="{FF2B5EF4-FFF2-40B4-BE49-F238E27FC236}">
                <a16:creationId xmlns:a16="http://schemas.microsoft.com/office/drawing/2014/main" id="{7755527C-AA4A-6319-B9D0-53BD59EA30F3}"/>
              </a:ext>
            </a:extLst>
          </p:cNvPr>
          <p:cNvPicPr>
            <a:picLocks noChangeAspect="1"/>
          </p:cNvPicPr>
          <p:nvPr/>
        </p:nvPicPr>
        <p:blipFill>
          <a:blip r:embed="rId4"/>
          <a:stretch>
            <a:fillRect/>
          </a:stretch>
        </p:blipFill>
        <p:spPr>
          <a:xfrm>
            <a:off x="230912" y="190730"/>
            <a:ext cx="1709255" cy="1709255"/>
          </a:xfrm>
          <a:prstGeom prst="rect">
            <a:avLst/>
          </a:prstGeom>
        </p:spPr>
      </p:pic>
    </p:spTree>
    <p:extLst>
      <p:ext uri="{BB962C8B-B14F-4D97-AF65-F5344CB8AC3E}">
        <p14:creationId xmlns:p14="http://schemas.microsoft.com/office/powerpoint/2010/main" val="27209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FF236282-5A6C-93F2-A59C-E94A808F7C6B}"/>
              </a:ext>
            </a:extLst>
          </p:cNvPr>
          <p:cNvPicPr>
            <a:picLocks noChangeAspect="1"/>
          </p:cNvPicPr>
          <p:nvPr/>
        </p:nvPicPr>
        <p:blipFill>
          <a:blip r:embed="rId2"/>
          <a:stretch>
            <a:fillRect/>
          </a:stretch>
        </p:blipFill>
        <p:spPr>
          <a:xfrm>
            <a:off x="6908420" y="6073044"/>
            <a:ext cx="5103471" cy="554417"/>
          </a:xfrm>
          <a:prstGeom prst="rect">
            <a:avLst/>
          </a:prstGeom>
        </p:spPr>
      </p:pic>
      <p:sp>
        <p:nvSpPr>
          <p:cNvPr id="2" name="Textfeld 1"/>
          <p:cNvSpPr txBox="1"/>
          <p:nvPr/>
        </p:nvSpPr>
        <p:spPr>
          <a:xfrm>
            <a:off x="1463039" y="2007852"/>
            <a:ext cx="10548852" cy="3567195"/>
          </a:xfrm>
          <a:prstGeom prst="rect">
            <a:avLst/>
          </a:prstGeom>
          <a:noFill/>
        </p:spPr>
        <p:txBody>
          <a:bodyPr wrap="square" rtlCol="0">
            <a:spAutoFit/>
          </a:bodyPr>
          <a:lstStyle/>
          <a:p>
            <a:pPr>
              <a:lnSpc>
                <a:spcPct val="107000"/>
              </a:lnSpc>
              <a:spcAft>
                <a:spcPts val="800"/>
              </a:spcAft>
            </a:pPr>
            <a:r>
              <a:rPr lang="de-DE" sz="1800" b="1" u="sng" dirty="0">
                <a:effectLst/>
                <a:latin typeface="Arial" panose="020B0604020202020204" pitchFamily="34" charset="0"/>
                <a:ea typeface="Calibri" panose="020F0502020204030204" pitchFamily="34" charset="0"/>
                <a:cs typeface="Arial" panose="020B0604020202020204" pitchFamily="34" charset="0"/>
              </a:rPr>
              <a:t>Unsere Kunden/Gäste in Zahlen:</a:t>
            </a:r>
            <a:endParaRPr lang="de-DE"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de-DE" sz="1800" dirty="0">
                <a:effectLst/>
                <a:latin typeface="Arial" panose="020B0604020202020204" pitchFamily="34" charset="0"/>
                <a:ea typeface="Calibri" panose="020F0502020204030204" pitchFamily="34" charset="0"/>
                <a:cs typeface="Arial" panose="020B0604020202020204" pitchFamily="34" charset="0"/>
              </a:rPr>
              <a:t> </a:t>
            </a:r>
          </a:p>
          <a:p>
            <a:pPr marL="285750" indent="-285750">
              <a:lnSpc>
                <a:spcPct val="107000"/>
              </a:lnSpc>
              <a:spcAft>
                <a:spcPts val="800"/>
              </a:spcAft>
              <a:buFont typeface="Wingdings" panose="05000000000000000000" pitchFamily="2" charset="2"/>
              <a:buChar char="Ø"/>
            </a:pPr>
            <a:r>
              <a:rPr lang="de-DE" sz="1800" dirty="0">
                <a:effectLst/>
                <a:latin typeface="Arial" panose="020B0604020202020204" pitchFamily="34" charset="0"/>
                <a:ea typeface="Calibri" panose="020F0502020204030204" pitchFamily="34" charset="0"/>
                <a:cs typeface="Arial" panose="020B0604020202020204" pitchFamily="34" charset="0"/>
              </a:rPr>
              <a:t>Übernachtungen:</a:t>
            </a:r>
          </a:p>
          <a:p>
            <a:pPr marL="742950" lvl="1" indent="-285750">
              <a:lnSpc>
                <a:spcPct val="107000"/>
              </a:lnSpc>
              <a:spcAft>
                <a:spcPts val="800"/>
              </a:spcAft>
              <a:buFont typeface="Wingdings" panose="05000000000000000000" pitchFamily="2" charset="2"/>
              <a:buChar char="v"/>
            </a:pPr>
            <a:r>
              <a:rPr lang="de-DE" dirty="0">
                <a:effectLst/>
                <a:latin typeface="Arial" panose="020B0604020202020204" pitchFamily="34" charset="0"/>
                <a:ea typeface="Calibri" panose="020F0502020204030204" pitchFamily="34" charset="0"/>
                <a:cs typeface="Arial" panose="020B0604020202020204" pitchFamily="34" charset="0"/>
              </a:rPr>
              <a:t>35875</a:t>
            </a:r>
          </a:p>
          <a:p>
            <a:pPr marL="285750" indent="-285750">
              <a:lnSpc>
                <a:spcPct val="107000"/>
              </a:lnSpc>
              <a:spcAft>
                <a:spcPts val="800"/>
              </a:spcAft>
              <a:buFont typeface="Wingdings" panose="05000000000000000000" pitchFamily="2" charset="2"/>
              <a:buChar char="Ø"/>
            </a:pPr>
            <a:r>
              <a:rPr lang="de-DE" sz="1800" dirty="0">
                <a:effectLst/>
                <a:latin typeface="Arial" panose="020B0604020202020204" pitchFamily="34" charset="0"/>
                <a:ea typeface="Calibri" panose="020F0502020204030204" pitchFamily="34" charset="0"/>
                <a:cs typeface="Arial" panose="020B0604020202020204" pitchFamily="34" charset="0"/>
              </a:rPr>
              <a:t>Mittagessen:</a:t>
            </a:r>
          </a:p>
          <a:p>
            <a:pPr marL="742950" lvl="1" indent="-285750">
              <a:lnSpc>
                <a:spcPct val="107000"/>
              </a:lnSpc>
              <a:spcAft>
                <a:spcPts val="800"/>
              </a:spcAft>
              <a:buFont typeface="Wingdings" panose="05000000000000000000" pitchFamily="2" charset="2"/>
              <a:buChar char="v"/>
            </a:pPr>
            <a:r>
              <a:rPr lang="de-DE" dirty="0">
                <a:effectLst/>
                <a:latin typeface="Arial" panose="020B0604020202020204" pitchFamily="34" charset="0"/>
                <a:ea typeface="Calibri" panose="020F0502020204030204" pitchFamily="34" charset="0"/>
                <a:cs typeface="Arial" panose="020B0604020202020204" pitchFamily="34" charset="0"/>
              </a:rPr>
              <a:t>29</a:t>
            </a:r>
            <a:r>
              <a:rPr lang="de-DE" dirty="0">
                <a:latin typeface="Arial" panose="020B0604020202020204" pitchFamily="34" charset="0"/>
                <a:ea typeface="Calibri" panose="020F0502020204030204" pitchFamily="34" charset="0"/>
                <a:cs typeface="Arial" panose="020B0604020202020204" pitchFamily="34" charset="0"/>
              </a:rPr>
              <a:t>849</a:t>
            </a:r>
            <a:endParaRPr lang="de-DE" dirty="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Wingdings" panose="05000000000000000000" pitchFamily="2" charset="2"/>
              <a:buChar char="Ø"/>
            </a:pPr>
            <a:r>
              <a:rPr lang="de-DE" sz="1800" dirty="0">
                <a:effectLst/>
                <a:latin typeface="Arial" panose="020B0604020202020204" pitchFamily="34" charset="0"/>
                <a:ea typeface="Calibri" panose="020F0502020204030204" pitchFamily="34" charset="0"/>
                <a:cs typeface="Arial" panose="020B0604020202020204" pitchFamily="34" charset="0"/>
              </a:rPr>
              <a:t>Auslastung:</a:t>
            </a:r>
          </a:p>
          <a:p>
            <a:pPr marL="742950" lvl="1" indent="-285750">
              <a:lnSpc>
                <a:spcPct val="107000"/>
              </a:lnSpc>
              <a:spcAft>
                <a:spcPts val="800"/>
              </a:spcAft>
              <a:buFont typeface="Wingdings" panose="05000000000000000000" pitchFamily="2" charset="2"/>
              <a:buChar char="v"/>
            </a:pPr>
            <a:r>
              <a:rPr lang="de-DE" dirty="0">
                <a:effectLst/>
                <a:latin typeface="Arial" panose="020B0604020202020204" pitchFamily="34" charset="0"/>
                <a:ea typeface="Calibri" panose="020F0502020204030204" pitchFamily="34" charset="0"/>
                <a:cs typeface="Arial" panose="020B0604020202020204" pitchFamily="34" charset="0"/>
              </a:rPr>
              <a:t>54,5%</a:t>
            </a:r>
          </a:p>
          <a:p>
            <a:pPr marL="285750" indent="-285750">
              <a:lnSpc>
                <a:spcPct val="107000"/>
              </a:lnSpc>
              <a:spcAft>
                <a:spcPts val="800"/>
              </a:spcAft>
              <a:buFont typeface="Wingdings" panose="05000000000000000000" pitchFamily="2" charset="2"/>
              <a:buChar char="Ø"/>
            </a:pPr>
            <a:r>
              <a:rPr lang="de-DE" dirty="0">
                <a:latin typeface="Arial" panose="020B0604020202020204" pitchFamily="34" charset="0"/>
                <a:ea typeface="Calibri" panose="020F0502020204030204" pitchFamily="34" charset="0"/>
                <a:cs typeface="Arial" panose="020B0604020202020204" pitchFamily="34" charset="0"/>
              </a:rPr>
              <a:t>Bewertungen unserer Gäste:</a:t>
            </a:r>
            <a:endParaRPr lang="de-DE"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feld 6"/>
          <p:cNvSpPr txBox="1"/>
          <p:nvPr/>
        </p:nvSpPr>
        <p:spPr>
          <a:xfrm rot="16200000">
            <a:off x="-1609540" y="3689723"/>
            <a:ext cx="4725460" cy="1361719"/>
          </a:xfrm>
          <a:prstGeom prst="rect">
            <a:avLst/>
          </a:prstGeom>
          <a:noFill/>
        </p:spPr>
        <p:txBody>
          <a:bodyPr wrap="square" rtlCol="0" anchor="ctr">
            <a:spAutoFit/>
          </a:bodyPr>
          <a:lstStyle/>
          <a:p>
            <a:pPr algn="ctr">
              <a:lnSpc>
                <a:spcPct val="107000"/>
              </a:lnSpc>
              <a:spcAft>
                <a:spcPts val="800"/>
              </a:spcAft>
            </a:pPr>
            <a:r>
              <a:rPr lang="de-DE" sz="4000" b="1" dirty="0">
                <a:effectLst/>
                <a:latin typeface="Arial" panose="020B0604020202020204" pitchFamily="34" charset="0"/>
                <a:ea typeface="Calibri" panose="020F0502020204030204" pitchFamily="34" charset="0"/>
                <a:cs typeface="Arial" panose="020B0604020202020204" pitchFamily="34" charset="0"/>
              </a:rPr>
              <a:t>Unsere Stakeholder</a:t>
            </a:r>
            <a:endParaRPr lang="de-DE"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feld 2">
            <a:extLst>
              <a:ext uri="{FF2B5EF4-FFF2-40B4-BE49-F238E27FC236}">
                <a16:creationId xmlns:a16="http://schemas.microsoft.com/office/drawing/2014/main" id="{675480B3-FA72-61DF-7385-909728423938}"/>
              </a:ext>
            </a:extLst>
          </p:cNvPr>
          <p:cNvSpPr txBox="1"/>
          <p:nvPr/>
        </p:nvSpPr>
        <p:spPr>
          <a:xfrm>
            <a:off x="10859812" y="6347727"/>
            <a:ext cx="1015664" cy="276999"/>
          </a:xfrm>
          <a:prstGeom prst="rect">
            <a:avLst/>
          </a:prstGeom>
          <a:noFill/>
        </p:spPr>
        <p:txBody>
          <a:bodyPr wrap="square" rtlCol="0">
            <a:spAutoFit/>
          </a:bodyPr>
          <a:lstStyle/>
          <a:p>
            <a:pPr algn="r"/>
            <a:r>
              <a:rPr lang="de-DE" sz="1200" dirty="0"/>
              <a:t>Seite 08</a:t>
            </a:r>
          </a:p>
        </p:txBody>
      </p:sp>
      <p:pic>
        <p:nvPicPr>
          <p:cNvPr id="3076" name="Picture 4" descr="Stakeholder theory – mist of management">
            <a:extLst>
              <a:ext uri="{FF2B5EF4-FFF2-40B4-BE49-F238E27FC236}">
                <a16:creationId xmlns:a16="http://schemas.microsoft.com/office/drawing/2014/main" id="{1D26639F-C72C-ECA9-9A10-B566F2D03D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9262" y="2007852"/>
            <a:ext cx="5508382" cy="3663074"/>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a:extLst>
              <a:ext uri="{FF2B5EF4-FFF2-40B4-BE49-F238E27FC236}">
                <a16:creationId xmlns:a16="http://schemas.microsoft.com/office/drawing/2014/main" id="{201879DB-7586-3680-5FAA-3AB1396FACEA}"/>
              </a:ext>
            </a:extLst>
          </p:cNvPr>
          <p:cNvSpPr/>
          <p:nvPr/>
        </p:nvSpPr>
        <p:spPr>
          <a:xfrm>
            <a:off x="0" y="6694415"/>
            <a:ext cx="1541993" cy="1635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a:extLst>
              <a:ext uri="{FF2B5EF4-FFF2-40B4-BE49-F238E27FC236}">
                <a16:creationId xmlns:a16="http://schemas.microsoft.com/office/drawing/2014/main" id="{8DF99A75-D64A-BABC-BD30-09D1BE47E31A}"/>
              </a:ext>
            </a:extLst>
          </p:cNvPr>
          <p:cNvPicPr>
            <a:picLocks noChangeAspect="1"/>
          </p:cNvPicPr>
          <p:nvPr/>
        </p:nvPicPr>
        <p:blipFill>
          <a:blip r:embed="rId4"/>
          <a:stretch>
            <a:fillRect/>
          </a:stretch>
        </p:blipFill>
        <p:spPr>
          <a:xfrm>
            <a:off x="5334822" y="5841052"/>
            <a:ext cx="1504950" cy="381000"/>
          </a:xfrm>
          <a:prstGeom prst="rect">
            <a:avLst/>
          </a:prstGeom>
        </p:spPr>
      </p:pic>
      <p:grpSp>
        <p:nvGrpSpPr>
          <p:cNvPr id="6" name="Gruppieren 5">
            <a:extLst>
              <a:ext uri="{FF2B5EF4-FFF2-40B4-BE49-F238E27FC236}">
                <a16:creationId xmlns:a16="http://schemas.microsoft.com/office/drawing/2014/main" id="{181482AE-CCB3-0356-AF68-73886F7FA9E1}"/>
              </a:ext>
            </a:extLst>
          </p:cNvPr>
          <p:cNvGrpSpPr/>
          <p:nvPr/>
        </p:nvGrpSpPr>
        <p:grpSpPr>
          <a:xfrm>
            <a:off x="0" y="0"/>
            <a:ext cx="12191999" cy="1883165"/>
            <a:chOff x="0" y="0"/>
            <a:chExt cx="12191999" cy="1883165"/>
          </a:xfrm>
        </p:grpSpPr>
        <p:sp>
          <p:nvSpPr>
            <p:cNvPr id="12" name="Rechteck 11">
              <a:extLst>
                <a:ext uri="{FF2B5EF4-FFF2-40B4-BE49-F238E27FC236}">
                  <a16:creationId xmlns:a16="http://schemas.microsoft.com/office/drawing/2014/main" id="{563D49A9-A87F-BB55-AF3D-A6CE98BAB667}"/>
                </a:ext>
              </a:extLst>
            </p:cNvPr>
            <p:cNvSpPr/>
            <p:nvPr/>
          </p:nvSpPr>
          <p:spPr>
            <a:xfrm>
              <a:off x="0" y="0"/>
              <a:ext cx="12191999" cy="188316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2DF1F261-8559-C5C8-C2BD-33A33C3063E0}"/>
                </a:ext>
              </a:extLst>
            </p:cNvPr>
            <p:cNvSpPr txBox="1"/>
            <p:nvPr/>
          </p:nvSpPr>
          <p:spPr>
            <a:xfrm>
              <a:off x="3545697" y="693228"/>
              <a:ext cx="4123114" cy="830997"/>
            </a:xfrm>
            <a:prstGeom prst="rect">
              <a:avLst/>
            </a:prstGeom>
            <a:noFill/>
          </p:spPr>
          <p:txBody>
            <a:bodyPr wrap="square" rtlCol="0">
              <a:spAutoFit/>
            </a:bodyPr>
            <a:lstStyle/>
            <a:p>
              <a:pPr algn="ctr"/>
              <a:r>
                <a:rPr lang="de-DE" sz="2400" b="1" dirty="0">
                  <a:latin typeface="Arial" panose="020B0604020202020204" pitchFamily="34" charset="0"/>
                  <a:ea typeface="Cambria" panose="02040503050406030204" pitchFamily="18" charset="0"/>
                  <a:cs typeface="Arial" panose="020B0604020202020204" pitchFamily="34" charset="0"/>
                </a:rPr>
                <a:t>Nachhaltigkeitsbericht 2024</a:t>
              </a:r>
              <a:endParaRPr lang="de-DE" sz="2400" dirty="0">
                <a:latin typeface="Arial" panose="020B0604020202020204" pitchFamily="34" charset="0"/>
                <a:ea typeface="Cambria" panose="02040503050406030204" pitchFamily="18" charset="0"/>
                <a:cs typeface="Arial" panose="020B0604020202020204" pitchFamily="34" charset="0"/>
              </a:endParaRPr>
            </a:p>
          </p:txBody>
        </p:sp>
        <p:pic>
          <p:nvPicPr>
            <p:cNvPr id="16" name="Grafik 15">
              <a:extLst>
                <a:ext uri="{FF2B5EF4-FFF2-40B4-BE49-F238E27FC236}">
                  <a16:creationId xmlns:a16="http://schemas.microsoft.com/office/drawing/2014/main" id="{765CACD5-4BBA-60BA-E934-F6ADF6638E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26532" y="205870"/>
              <a:ext cx="2148944" cy="1471424"/>
            </a:xfrm>
            <a:prstGeom prst="rect">
              <a:avLst/>
            </a:prstGeom>
          </p:spPr>
        </p:pic>
        <p:pic>
          <p:nvPicPr>
            <p:cNvPr id="18" name="Grafik 17">
              <a:extLst>
                <a:ext uri="{FF2B5EF4-FFF2-40B4-BE49-F238E27FC236}">
                  <a16:creationId xmlns:a16="http://schemas.microsoft.com/office/drawing/2014/main" id="{68F37717-B2C1-8889-EC40-9DBA1D05D086}"/>
                </a:ext>
              </a:extLst>
            </p:cNvPr>
            <p:cNvPicPr>
              <a:picLocks noChangeAspect="1"/>
            </p:cNvPicPr>
            <p:nvPr/>
          </p:nvPicPr>
          <p:blipFill>
            <a:blip r:embed="rId6"/>
            <a:stretch>
              <a:fillRect/>
            </a:stretch>
          </p:blipFill>
          <p:spPr>
            <a:xfrm>
              <a:off x="204670" y="71815"/>
              <a:ext cx="1709255" cy="1709255"/>
            </a:xfrm>
            <a:prstGeom prst="rect">
              <a:avLst/>
            </a:prstGeom>
          </p:spPr>
        </p:pic>
      </p:grpSp>
      <p:pic>
        <p:nvPicPr>
          <p:cNvPr id="20" name="Grafik 19">
            <a:extLst>
              <a:ext uri="{FF2B5EF4-FFF2-40B4-BE49-F238E27FC236}">
                <a16:creationId xmlns:a16="http://schemas.microsoft.com/office/drawing/2014/main" id="{E1162BF2-7105-3E8C-849D-A9DACA23AD0F}"/>
              </a:ext>
            </a:extLst>
          </p:cNvPr>
          <p:cNvPicPr>
            <a:picLocks noChangeAspect="1"/>
          </p:cNvPicPr>
          <p:nvPr/>
        </p:nvPicPr>
        <p:blipFill>
          <a:blip r:embed="rId7"/>
          <a:stretch>
            <a:fillRect/>
          </a:stretch>
        </p:blipFill>
        <p:spPr>
          <a:xfrm>
            <a:off x="1471236" y="5699734"/>
            <a:ext cx="3601907" cy="902930"/>
          </a:xfrm>
          <a:prstGeom prst="rect">
            <a:avLst/>
          </a:prstGeom>
        </p:spPr>
      </p:pic>
      <p:pic>
        <p:nvPicPr>
          <p:cNvPr id="8" name="Grafik 7">
            <a:extLst>
              <a:ext uri="{FF2B5EF4-FFF2-40B4-BE49-F238E27FC236}">
                <a16:creationId xmlns:a16="http://schemas.microsoft.com/office/drawing/2014/main" id="{AF88A0E7-109F-A28C-6B63-202063764BA1}"/>
              </a:ext>
            </a:extLst>
          </p:cNvPr>
          <p:cNvPicPr>
            <a:picLocks noChangeAspect="1"/>
          </p:cNvPicPr>
          <p:nvPr/>
        </p:nvPicPr>
        <p:blipFill>
          <a:blip r:embed="rId8"/>
          <a:stretch>
            <a:fillRect/>
          </a:stretch>
        </p:blipFill>
        <p:spPr>
          <a:xfrm>
            <a:off x="5267789" y="6302203"/>
            <a:ext cx="1606307" cy="300461"/>
          </a:xfrm>
          <a:prstGeom prst="rect">
            <a:avLst/>
          </a:prstGeom>
        </p:spPr>
      </p:pic>
    </p:spTree>
    <p:extLst>
      <p:ext uri="{BB962C8B-B14F-4D97-AF65-F5344CB8AC3E}">
        <p14:creationId xmlns:p14="http://schemas.microsoft.com/office/powerpoint/2010/main" val="1208653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C17C3-DE51-2BB6-7744-9A620C5FA8FF}"/>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E212BBEC-DBB0-3E7B-9674-0C7F71393A39}"/>
              </a:ext>
            </a:extLst>
          </p:cNvPr>
          <p:cNvSpPr txBox="1"/>
          <p:nvPr/>
        </p:nvSpPr>
        <p:spPr>
          <a:xfrm>
            <a:off x="1506380" y="1986940"/>
            <a:ext cx="10548852" cy="4270400"/>
          </a:xfrm>
          <a:prstGeom prst="rect">
            <a:avLst/>
          </a:prstGeom>
          <a:noFill/>
        </p:spPr>
        <p:txBody>
          <a:bodyPr wrap="square" rtlCol="0">
            <a:spAutoFit/>
          </a:bodyPr>
          <a:lstStyle/>
          <a:p>
            <a:pPr>
              <a:lnSpc>
                <a:spcPct val="107000"/>
              </a:lnSpc>
              <a:spcAft>
                <a:spcPts val="800"/>
              </a:spcAft>
            </a:pPr>
            <a:r>
              <a:rPr lang="de-DE" sz="1800" b="1" u="sng" dirty="0">
                <a:effectLst/>
                <a:latin typeface="Arial" panose="020B0604020202020204" pitchFamily="34" charset="0"/>
                <a:ea typeface="Calibri" panose="020F0502020204030204" pitchFamily="34" charset="0"/>
                <a:cs typeface="Arial" panose="020B0604020202020204" pitchFamily="34" charset="0"/>
              </a:rPr>
              <a:t>Unser </a:t>
            </a:r>
            <a:r>
              <a:rPr lang="de-DE" b="1" u="sng" dirty="0">
                <a:latin typeface="Arial" panose="020B0604020202020204" pitchFamily="34" charset="0"/>
                <a:ea typeface="Calibri" panose="020F0502020204030204" pitchFamily="34" charset="0"/>
                <a:cs typeface="Arial" panose="020B0604020202020204" pitchFamily="34" charset="0"/>
              </a:rPr>
              <a:t>Haus</a:t>
            </a:r>
            <a:r>
              <a:rPr lang="de-DE" sz="1800" b="1" u="sng" dirty="0">
                <a:effectLst/>
                <a:latin typeface="Arial" panose="020B0604020202020204" pitchFamily="34" charset="0"/>
                <a:ea typeface="Calibri" panose="020F0502020204030204" pitchFamily="34" charset="0"/>
                <a:cs typeface="Arial" panose="020B0604020202020204" pitchFamily="34" charset="0"/>
              </a:rPr>
              <a:t> in Zahlen:</a:t>
            </a:r>
          </a:p>
          <a:p>
            <a:pPr>
              <a:lnSpc>
                <a:spcPct val="107000"/>
              </a:lnSpc>
              <a:spcAft>
                <a:spcPts val="800"/>
              </a:spcAft>
            </a:pPr>
            <a:endParaRPr lang="de-DE" sz="800" dirty="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Wingdings" panose="05000000000000000000" pitchFamily="2" charset="2"/>
              <a:buChar char="Ø"/>
            </a:pPr>
            <a:r>
              <a:rPr lang="de-DE" sz="1400" dirty="0">
                <a:latin typeface="Arial" panose="020B0604020202020204" pitchFamily="34" charset="0"/>
                <a:ea typeface="Calibri" panose="020F0502020204030204" pitchFamily="34" charset="0"/>
                <a:cs typeface="Arial" panose="020B0604020202020204" pitchFamily="34" charset="0"/>
              </a:rPr>
              <a:t>Zimmer und Räume:</a:t>
            </a:r>
          </a:p>
          <a:p>
            <a:pPr marL="742950" lvl="1" indent="-285750">
              <a:lnSpc>
                <a:spcPct val="107000"/>
              </a:lnSpc>
              <a:spcAft>
                <a:spcPts val="800"/>
              </a:spcAft>
              <a:buFont typeface="Wingdings" panose="05000000000000000000" pitchFamily="2" charset="2"/>
              <a:buChar char="v"/>
            </a:pPr>
            <a:r>
              <a:rPr lang="de-DE" sz="1400" dirty="0">
                <a:effectLst/>
                <a:latin typeface="Arial" panose="020B0604020202020204" pitchFamily="34" charset="0"/>
                <a:ea typeface="Calibri" panose="020F0502020204030204" pitchFamily="34" charset="0"/>
                <a:cs typeface="Arial" panose="020B0604020202020204" pitchFamily="34" charset="0"/>
              </a:rPr>
              <a:t>170 Gästezimmer / 12 Seminar- und 17 Gruppen/Konferenzräumen</a:t>
            </a:r>
          </a:p>
          <a:p>
            <a:pPr marL="285750" indent="-285750">
              <a:lnSpc>
                <a:spcPct val="107000"/>
              </a:lnSpc>
              <a:spcAft>
                <a:spcPts val="800"/>
              </a:spcAft>
              <a:buFont typeface="Wingdings" panose="05000000000000000000" pitchFamily="2" charset="2"/>
              <a:buChar char="Ø"/>
            </a:pPr>
            <a:r>
              <a:rPr lang="de-DE" sz="1400" dirty="0">
                <a:effectLst/>
                <a:latin typeface="Arial" panose="020B0604020202020204" pitchFamily="34" charset="0"/>
                <a:ea typeface="Calibri" panose="020F0502020204030204" pitchFamily="34" charset="0"/>
                <a:cs typeface="Arial" panose="020B0604020202020204" pitchFamily="34" charset="0"/>
              </a:rPr>
              <a:t>Übernachtungen 2023 / 2024:</a:t>
            </a:r>
          </a:p>
          <a:p>
            <a:pPr marL="742950" lvl="1" indent="-285750">
              <a:lnSpc>
                <a:spcPct val="107000"/>
              </a:lnSpc>
              <a:spcAft>
                <a:spcPts val="800"/>
              </a:spcAft>
              <a:buFont typeface="Wingdings" panose="05000000000000000000" pitchFamily="2" charset="2"/>
              <a:buChar char="v"/>
            </a:pPr>
            <a:r>
              <a:rPr lang="de-DE" sz="1400" dirty="0">
                <a:effectLst/>
                <a:latin typeface="Arial" panose="020B0604020202020204" pitchFamily="34" charset="0"/>
                <a:ea typeface="Calibri" panose="020F0502020204030204" pitchFamily="34" charset="0"/>
                <a:cs typeface="Arial" panose="020B0604020202020204" pitchFamily="34" charset="0"/>
              </a:rPr>
              <a:t>33226 / 35875 (+ 8%)</a:t>
            </a:r>
          </a:p>
          <a:p>
            <a:pPr marL="285750" indent="-285750">
              <a:lnSpc>
                <a:spcPct val="107000"/>
              </a:lnSpc>
              <a:spcAft>
                <a:spcPts val="800"/>
              </a:spcAft>
              <a:buFont typeface="Wingdings" panose="05000000000000000000" pitchFamily="2" charset="2"/>
              <a:buChar char="Ø"/>
            </a:pPr>
            <a:r>
              <a:rPr lang="de-DE" sz="1400" dirty="0">
                <a:latin typeface="Arial" panose="020B0604020202020204" pitchFamily="34" charset="0"/>
                <a:ea typeface="Calibri" panose="020F0502020204030204" pitchFamily="34" charset="0"/>
                <a:cs typeface="Arial" panose="020B0604020202020204" pitchFamily="34" charset="0"/>
              </a:rPr>
              <a:t>Wasserverbrauch 2023 / 2024</a:t>
            </a:r>
            <a:r>
              <a:rPr lang="de-DE" sz="1400" dirty="0">
                <a:effectLst/>
                <a:latin typeface="Arial" panose="020B0604020202020204" pitchFamily="34" charset="0"/>
                <a:ea typeface="Calibri" panose="020F0502020204030204" pitchFamily="34" charset="0"/>
                <a:cs typeface="Arial" panose="020B0604020202020204" pitchFamily="34" charset="0"/>
              </a:rPr>
              <a:t>:</a:t>
            </a:r>
          </a:p>
          <a:p>
            <a:pPr marL="742950" lvl="1" indent="-285750">
              <a:lnSpc>
                <a:spcPct val="107000"/>
              </a:lnSpc>
              <a:spcAft>
                <a:spcPts val="800"/>
              </a:spcAft>
              <a:buFont typeface="Wingdings" panose="05000000000000000000" pitchFamily="2" charset="2"/>
              <a:buChar char="v"/>
            </a:pPr>
            <a:r>
              <a:rPr lang="de-DE" sz="1400" dirty="0">
                <a:latin typeface="Arial" panose="020B0604020202020204" pitchFamily="34" charset="0"/>
                <a:ea typeface="Calibri" panose="020F0502020204030204" pitchFamily="34" charset="0"/>
                <a:cs typeface="Arial" panose="020B0604020202020204" pitchFamily="34" charset="0"/>
              </a:rPr>
              <a:t>7617 Liter / 8464 Liter (+ 10%)</a:t>
            </a:r>
            <a:endParaRPr lang="de-DE" sz="1400" dirty="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Wingdings" panose="05000000000000000000" pitchFamily="2" charset="2"/>
              <a:buChar char="Ø"/>
            </a:pPr>
            <a:r>
              <a:rPr lang="de-DE" sz="1400" dirty="0">
                <a:latin typeface="Arial" panose="020B0604020202020204" pitchFamily="34" charset="0"/>
                <a:ea typeface="Calibri" panose="020F0502020204030204" pitchFamily="34" charset="0"/>
                <a:cs typeface="Arial" panose="020B0604020202020204" pitchFamily="34" charset="0"/>
              </a:rPr>
              <a:t>Stromverbrauch 2023 / 2024</a:t>
            </a:r>
            <a:r>
              <a:rPr lang="de-DE" sz="1400" dirty="0">
                <a:effectLst/>
                <a:latin typeface="Arial" panose="020B0604020202020204" pitchFamily="34" charset="0"/>
                <a:ea typeface="Calibri" panose="020F0502020204030204" pitchFamily="34" charset="0"/>
                <a:cs typeface="Arial" panose="020B0604020202020204" pitchFamily="34" charset="0"/>
              </a:rPr>
              <a:t>:</a:t>
            </a:r>
          </a:p>
          <a:p>
            <a:pPr marL="742950" lvl="1" indent="-285750">
              <a:lnSpc>
                <a:spcPct val="107000"/>
              </a:lnSpc>
              <a:spcAft>
                <a:spcPts val="800"/>
              </a:spcAft>
              <a:buFont typeface="Wingdings" panose="05000000000000000000" pitchFamily="2" charset="2"/>
              <a:buChar char="v"/>
            </a:pPr>
            <a:r>
              <a:rPr lang="de-DE" sz="1400" dirty="0">
                <a:latin typeface="Arial" panose="020B0604020202020204" pitchFamily="34" charset="0"/>
                <a:ea typeface="Calibri" panose="020F0502020204030204" pitchFamily="34" charset="0"/>
                <a:cs typeface="Arial" panose="020B0604020202020204" pitchFamily="34" charset="0"/>
              </a:rPr>
              <a:t>677.306 KWh / 665.288 KWh</a:t>
            </a:r>
            <a:endParaRPr lang="de-DE" sz="1400" dirty="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Wingdings" panose="05000000000000000000" pitchFamily="2" charset="2"/>
              <a:buChar char="Ø"/>
            </a:pPr>
            <a:r>
              <a:rPr lang="de-DE" sz="1400" dirty="0">
                <a:latin typeface="Arial" panose="020B0604020202020204" pitchFamily="34" charset="0"/>
                <a:ea typeface="Calibri" panose="020F0502020204030204" pitchFamily="34" charset="0"/>
                <a:cs typeface="Arial" panose="020B0604020202020204" pitchFamily="34" charset="0"/>
              </a:rPr>
              <a:t>CO² Fußabdruck durch Climate Partner 2023 / 2024: </a:t>
            </a:r>
          </a:p>
          <a:p>
            <a:pPr marL="742950" lvl="1" indent="-285750">
              <a:lnSpc>
                <a:spcPct val="107000"/>
              </a:lnSpc>
              <a:spcAft>
                <a:spcPts val="800"/>
              </a:spcAft>
              <a:buFont typeface="Wingdings" panose="05000000000000000000" pitchFamily="2" charset="2"/>
              <a:buChar char="v"/>
            </a:pPr>
            <a:r>
              <a:rPr lang="de-DE" sz="1400" dirty="0">
                <a:effectLst/>
                <a:latin typeface="Arial" panose="020B0604020202020204" pitchFamily="34" charset="0"/>
                <a:ea typeface="Calibri" panose="020F0502020204030204" pitchFamily="34" charset="0"/>
                <a:cs typeface="Arial" panose="020B0604020202020204" pitchFamily="34" charset="0"/>
              </a:rPr>
              <a:t>679.323,02 Kg CO² / (</a:t>
            </a:r>
            <a:r>
              <a:rPr lang="de-DE" sz="1400" dirty="0">
                <a:latin typeface="Arial" panose="020B0604020202020204" pitchFamily="34" charset="0"/>
                <a:ea typeface="Calibri" panose="020F0502020204030204" pitchFamily="34" charset="0"/>
                <a:cs typeface="Arial" panose="020B0604020202020204" pitchFamily="34" charset="0"/>
              </a:rPr>
              <a:t>Ist in Arbeit)</a:t>
            </a:r>
            <a:r>
              <a:rPr lang="de-DE" sz="1400" dirty="0">
                <a:effectLst/>
                <a:latin typeface="Arial" panose="020B0604020202020204" pitchFamily="34" charset="0"/>
                <a:ea typeface="Calibri" panose="020F0502020204030204" pitchFamily="34" charset="0"/>
                <a:cs typeface="Arial" panose="020B0604020202020204" pitchFamily="34" charset="0"/>
              </a:rPr>
              <a:t> Kg CO²</a:t>
            </a:r>
          </a:p>
          <a:p>
            <a:pPr marL="285750" indent="-285750">
              <a:lnSpc>
                <a:spcPct val="107000"/>
              </a:lnSpc>
              <a:spcAft>
                <a:spcPts val="800"/>
              </a:spcAft>
              <a:buFont typeface="Wingdings" panose="05000000000000000000" pitchFamily="2" charset="2"/>
              <a:buChar char="Ø"/>
            </a:pPr>
            <a:endParaRPr lang="de-DE"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feld 6">
            <a:extLst>
              <a:ext uri="{FF2B5EF4-FFF2-40B4-BE49-F238E27FC236}">
                <a16:creationId xmlns:a16="http://schemas.microsoft.com/office/drawing/2014/main" id="{6EB807A4-14BB-CBF3-F53D-FA2E27EE4807}"/>
              </a:ext>
            </a:extLst>
          </p:cNvPr>
          <p:cNvSpPr txBox="1"/>
          <p:nvPr/>
        </p:nvSpPr>
        <p:spPr>
          <a:xfrm rot="16200000">
            <a:off x="-1609540" y="3689723"/>
            <a:ext cx="4725460" cy="1361719"/>
          </a:xfrm>
          <a:prstGeom prst="rect">
            <a:avLst/>
          </a:prstGeom>
          <a:noFill/>
        </p:spPr>
        <p:txBody>
          <a:bodyPr wrap="square" rtlCol="0" anchor="ctr">
            <a:spAutoFit/>
          </a:bodyPr>
          <a:lstStyle/>
          <a:p>
            <a:pPr algn="ctr">
              <a:lnSpc>
                <a:spcPct val="107000"/>
              </a:lnSpc>
              <a:spcAft>
                <a:spcPts val="800"/>
              </a:spcAft>
            </a:pPr>
            <a:r>
              <a:rPr lang="de-DE" sz="4000" b="1" dirty="0">
                <a:effectLst/>
                <a:latin typeface="Arial" panose="020B0604020202020204" pitchFamily="34" charset="0"/>
                <a:ea typeface="Calibri" panose="020F0502020204030204" pitchFamily="34" charset="0"/>
                <a:cs typeface="Arial" panose="020B0604020202020204" pitchFamily="34" charset="0"/>
              </a:rPr>
              <a:t>Zahlen, Daten Fakten</a:t>
            </a:r>
            <a:endParaRPr lang="de-DE"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feld 2">
            <a:extLst>
              <a:ext uri="{FF2B5EF4-FFF2-40B4-BE49-F238E27FC236}">
                <a16:creationId xmlns:a16="http://schemas.microsoft.com/office/drawing/2014/main" id="{5EE1F8BC-05A9-2604-82A2-39CA2ED6459B}"/>
              </a:ext>
            </a:extLst>
          </p:cNvPr>
          <p:cNvSpPr txBox="1"/>
          <p:nvPr/>
        </p:nvSpPr>
        <p:spPr>
          <a:xfrm>
            <a:off x="10859812" y="6347727"/>
            <a:ext cx="1015664" cy="276999"/>
          </a:xfrm>
          <a:prstGeom prst="rect">
            <a:avLst/>
          </a:prstGeom>
          <a:noFill/>
        </p:spPr>
        <p:txBody>
          <a:bodyPr wrap="square" rtlCol="0">
            <a:spAutoFit/>
          </a:bodyPr>
          <a:lstStyle/>
          <a:p>
            <a:pPr algn="r"/>
            <a:r>
              <a:rPr lang="de-DE" sz="1200" dirty="0"/>
              <a:t>Seite 09</a:t>
            </a:r>
          </a:p>
        </p:txBody>
      </p:sp>
      <p:sp>
        <p:nvSpPr>
          <p:cNvPr id="4" name="Rechteck 3">
            <a:extLst>
              <a:ext uri="{FF2B5EF4-FFF2-40B4-BE49-F238E27FC236}">
                <a16:creationId xmlns:a16="http://schemas.microsoft.com/office/drawing/2014/main" id="{2DC901C3-9AE0-CD7A-1CB0-77F2480FF40A}"/>
              </a:ext>
            </a:extLst>
          </p:cNvPr>
          <p:cNvSpPr/>
          <p:nvPr/>
        </p:nvSpPr>
        <p:spPr>
          <a:xfrm>
            <a:off x="0" y="6694415"/>
            <a:ext cx="1541993" cy="1635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 name="Gruppieren 5">
            <a:extLst>
              <a:ext uri="{FF2B5EF4-FFF2-40B4-BE49-F238E27FC236}">
                <a16:creationId xmlns:a16="http://schemas.microsoft.com/office/drawing/2014/main" id="{65006A5A-2C23-55C3-ACB9-369D0E6C4C03}"/>
              </a:ext>
            </a:extLst>
          </p:cNvPr>
          <p:cNvGrpSpPr/>
          <p:nvPr/>
        </p:nvGrpSpPr>
        <p:grpSpPr>
          <a:xfrm>
            <a:off x="0" y="0"/>
            <a:ext cx="12191999" cy="1883165"/>
            <a:chOff x="0" y="0"/>
            <a:chExt cx="12191999" cy="1883165"/>
          </a:xfrm>
        </p:grpSpPr>
        <p:sp>
          <p:nvSpPr>
            <p:cNvPr id="12" name="Rechteck 11">
              <a:extLst>
                <a:ext uri="{FF2B5EF4-FFF2-40B4-BE49-F238E27FC236}">
                  <a16:creationId xmlns:a16="http://schemas.microsoft.com/office/drawing/2014/main" id="{C5AA30A9-C5D2-19D6-F436-443E4FA6966D}"/>
                </a:ext>
              </a:extLst>
            </p:cNvPr>
            <p:cNvSpPr/>
            <p:nvPr/>
          </p:nvSpPr>
          <p:spPr>
            <a:xfrm>
              <a:off x="0" y="0"/>
              <a:ext cx="12191999" cy="188316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05E64559-3F7C-6640-AE3B-5E7A99E36E07}"/>
                </a:ext>
              </a:extLst>
            </p:cNvPr>
            <p:cNvSpPr txBox="1"/>
            <p:nvPr/>
          </p:nvSpPr>
          <p:spPr>
            <a:xfrm>
              <a:off x="3545697" y="693228"/>
              <a:ext cx="4123114" cy="830997"/>
            </a:xfrm>
            <a:prstGeom prst="rect">
              <a:avLst/>
            </a:prstGeom>
            <a:noFill/>
          </p:spPr>
          <p:txBody>
            <a:bodyPr wrap="square" rtlCol="0">
              <a:spAutoFit/>
            </a:bodyPr>
            <a:lstStyle/>
            <a:p>
              <a:pPr algn="ctr"/>
              <a:r>
                <a:rPr lang="de-DE" sz="2400" b="1" dirty="0">
                  <a:latin typeface="Arial" panose="020B0604020202020204" pitchFamily="34" charset="0"/>
                  <a:ea typeface="Cambria" panose="02040503050406030204" pitchFamily="18" charset="0"/>
                  <a:cs typeface="Arial" panose="020B0604020202020204" pitchFamily="34" charset="0"/>
                </a:rPr>
                <a:t>Nachhaltigkeitsbericht 2024</a:t>
              </a:r>
              <a:endParaRPr lang="de-DE" sz="2400" dirty="0">
                <a:latin typeface="Arial" panose="020B0604020202020204" pitchFamily="34" charset="0"/>
                <a:ea typeface="Cambria" panose="02040503050406030204" pitchFamily="18" charset="0"/>
                <a:cs typeface="Arial" panose="020B0604020202020204" pitchFamily="34" charset="0"/>
              </a:endParaRPr>
            </a:p>
          </p:txBody>
        </p:sp>
        <p:pic>
          <p:nvPicPr>
            <p:cNvPr id="16" name="Grafik 15">
              <a:extLst>
                <a:ext uri="{FF2B5EF4-FFF2-40B4-BE49-F238E27FC236}">
                  <a16:creationId xmlns:a16="http://schemas.microsoft.com/office/drawing/2014/main" id="{3EA91E11-8E47-E210-BB70-625CAE13C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6532" y="205870"/>
              <a:ext cx="2148944" cy="1471424"/>
            </a:xfrm>
            <a:prstGeom prst="rect">
              <a:avLst/>
            </a:prstGeom>
          </p:spPr>
        </p:pic>
        <p:pic>
          <p:nvPicPr>
            <p:cNvPr id="18" name="Grafik 17">
              <a:extLst>
                <a:ext uri="{FF2B5EF4-FFF2-40B4-BE49-F238E27FC236}">
                  <a16:creationId xmlns:a16="http://schemas.microsoft.com/office/drawing/2014/main" id="{E55E0E2F-EDA3-877F-A1C6-5B10C4655D8A}"/>
                </a:ext>
              </a:extLst>
            </p:cNvPr>
            <p:cNvPicPr>
              <a:picLocks noChangeAspect="1"/>
            </p:cNvPicPr>
            <p:nvPr/>
          </p:nvPicPr>
          <p:blipFill>
            <a:blip r:embed="rId3"/>
            <a:stretch>
              <a:fillRect/>
            </a:stretch>
          </p:blipFill>
          <p:spPr>
            <a:xfrm>
              <a:off x="204670" y="71815"/>
              <a:ext cx="1709255" cy="1709255"/>
            </a:xfrm>
            <a:prstGeom prst="rect">
              <a:avLst/>
            </a:prstGeom>
          </p:spPr>
        </p:pic>
      </p:grpSp>
    </p:spTree>
    <p:extLst>
      <p:ext uri="{BB962C8B-B14F-4D97-AF65-F5344CB8AC3E}">
        <p14:creationId xmlns:p14="http://schemas.microsoft.com/office/powerpoint/2010/main" val="2217597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463039" y="2007852"/>
            <a:ext cx="10548852" cy="1469826"/>
          </a:xfrm>
          <a:prstGeom prst="rect">
            <a:avLst/>
          </a:prstGeom>
          <a:noFill/>
        </p:spPr>
        <p:txBody>
          <a:bodyPr wrap="square" rtlCol="0">
            <a:spAutoFit/>
          </a:bodyPr>
          <a:lstStyle/>
          <a:p>
            <a:pPr lvl="0">
              <a:lnSpc>
                <a:spcPct val="107000"/>
              </a:lnSpc>
              <a:spcAft>
                <a:spcPts val="800"/>
              </a:spcAft>
            </a:pPr>
            <a:r>
              <a:rPr lang="de-DE" sz="1800" b="1" dirty="0">
                <a:effectLst/>
                <a:latin typeface="Arial" panose="020B0604020202020204" pitchFamily="34" charset="0"/>
                <a:ea typeface="Calibri" panose="020F0502020204030204" pitchFamily="34" charset="0"/>
                <a:cs typeface="Arial" panose="020B0604020202020204" pitchFamily="34" charset="0"/>
              </a:rPr>
              <a:t>Kooperation </a:t>
            </a:r>
            <a:endParaRPr lang="de-DE"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de-DE" sz="1800" dirty="0">
                <a:effectLst/>
                <a:latin typeface="Arial" panose="020B0604020202020204" pitchFamily="34" charset="0"/>
                <a:ea typeface="Calibri" panose="020F0502020204030204" pitchFamily="34" charset="0"/>
                <a:cs typeface="Arial" panose="020B0604020202020204" pitchFamily="34" charset="0"/>
              </a:rPr>
              <a:t>“</a:t>
            </a:r>
            <a:r>
              <a:rPr lang="de-DE" sz="1800" dirty="0" err="1">
                <a:effectLst/>
                <a:latin typeface="Arial" panose="020B0604020202020204" pitchFamily="34" charset="0"/>
                <a:ea typeface="Calibri" panose="020F0502020204030204" pitchFamily="34" charset="0"/>
                <a:cs typeface="Arial" panose="020B0604020202020204" pitchFamily="34" charset="0"/>
              </a:rPr>
              <a:t>GenoHotel</a:t>
            </a:r>
            <a:r>
              <a:rPr lang="de-DE" sz="1800" dirty="0">
                <a:effectLst/>
                <a:latin typeface="Arial" panose="020B0604020202020204" pitchFamily="34" charset="0"/>
                <a:ea typeface="Calibri" panose="020F0502020204030204" pitchFamily="34" charset="0"/>
                <a:cs typeface="Arial" panose="020B0604020202020204" pitchFamily="34" charset="0"/>
              </a:rPr>
              <a:t>“ steht für eine Kooperation von drei attraktiven Hotels. Neben unserem Hotel in Forsbach zählen noch das </a:t>
            </a:r>
            <a:r>
              <a:rPr lang="de-DE" sz="1800" dirty="0" err="1">
                <a:effectLst/>
                <a:latin typeface="Arial" panose="020B0604020202020204" pitchFamily="34" charset="0"/>
                <a:ea typeface="Calibri" panose="020F0502020204030204" pitchFamily="34" charset="0"/>
                <a:cs typeface="Arial" panose="020B0604020202020204" pitchFamily="34" charset="0"/>
              </a:rPr>
              <a:t>GenoHotel</a:t>
            </a:r>
            <a:r>
              <a:rPr lang="de-DE" sz="1800" dirty="0">
                <a:effectLst/>
                <a:latin typeface="Arial" panose="020B0604020202020204" pitchFamily="34" charset="0"/>
                <a:ea typeface="Calibri" panose="020F0502020204030204" pitchFamily="34" charset="0"/>
                <a:cs typeface="Arial" panose="020B0604020202020204" pitchFamily="34" charset="0"/>
              </a:rPr>
              <a:t> Baunatal und das </a:t>
            </a:r>
            <a:r>
              <a:rPr lang="de-DE" sz="1800" dirty="0" err="1">
                <a:effectLst/>
                <a:latin typeface="Arial" panose="020B0604020202020204" pitchFamily="34" charset="0"/>
                <a:ea typeface="Calibri" panose="020F0502020204030204" pitchFamily="34" charset="0"/>
                <a:cs typeface="Arial" panose="020B0604020202020204" pitchFamily="34" charset="0"/>
              </a:rPr>
              <a:t>GenoHotel</a:t>
            </a:r>
            <a:r>
              <a:rPr lang="de-DE" sz="1800" dirty="0">
                <a:effectLst/>
                <a:latin typeface="Arial" panose="020B0604020202020204" pitchFamily="34" charset="0"/>
                <a:ea typeface="Calibri" panose="020F0502020204030204" pitchFamily="34" charset="0"/>
                <a:cs typeface="Arial" panose="020B0604020202020204" pitchFamily="34" charset="0"/>
              </a:rPr>
              <a:t> Karlsruhe zu dieser Hotelkooperation. </a:t>
            </a:r>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7" name="Textfeld 6"/>
          <p:cNvSpPr txBox="1"/>
          <p:nvPr/>
        </p:nvSpPr>
        <p:spPr>
          <a:xfrm rot="16200000">
            <a:off x="-1698319" y="3685555"/>
            <a:ext cx="4903022" cy="1298241"/>
          </a:xfrm>
          <a:prstGeom prst="rect">
            <a:avLst/>
          </a:prstGeom>
          <a:noFill/>
        </p:spPr>
        <p:txBody>
          <a:bodyPr wrap="square" rtlCol="0" anchor="ctr">
            <a:spAutoFit/>
          </a:bodyPr>
          <a:lstStyle/>
          <a:p>
            <a:pPr algn="ctr">
              <a:lnSpc>
                <a:spcPct val="107000"/>
              </a:lnSpc>
              <a:spcAft>
                <a:spcPts val="800"/>
              </a:spcAft>
            </a:pPr>
            <a:r>
              <a:rPr lang="de-DE" sz="3800" b="1" dirty="0">
                <a:effectLst/>
                <a:latin typeface="Arial" panose="020B0604020202020204" pitchFamily="34" charset="0"/>
                <a:ea typeface="Calibri" panose="020F0502020204030204" pitchFamily="34" charset="0"/>
                <a:cs typeface="Arial" panose="020B0604020202020204" pitchFamily="34" charset="0"/>
              </a:rPr>
              <a:t>Unsere Kooperationshäuser</a:t>
            </a:r>
            <a:endParaRPr lang="de-DE" sz="38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feld 2">
            <a:extLst>
              <a:ext uri="{FF2B5EF4-FFF2-40B4-BE49-F238E27FC236}">
                <a16:creationId xmlns:a16="http://schemas.microsoft.com/office/drawing/2014/main" id="{675480B3-FA72-61DF-7385-909728423938}"/>
              </a:ext>
            </a:extLst>
          </p:cNvPr>
          <p:cNvSpPr txBox="1"/>
          <p:nvPr/>
        </p:nvSpPr>
        <p:spPr>
          <a:xfrm>
            <a:off x="10859812" y="6347727"/>
            <a:ext cx="1015664" cy="276999"/>
          </a:xfrm>
          <a:prstGeom prst="rect">
            <a:avLst/>
          </a:prstGeom>
          <a:noFill/>
        </p:spPr>
        <p:txBody>
          <a:bodyPr wrap="square" rtlCol="0">
            <a:spAutoFit/>
          </a:bodyPr>
          <a:lstStyle/>
          <a:p>
            <a:pPr algn="r"/>
            <a:r>
              <a:rPr lang="de-DE" sz="1200" dirty="0"/>
              <a:t>Seite 10</a:t>
            </a:r>
          </a:p>
        </p:txBody>
      </p:sp>
      <p:sp>
        <p:nvSpPr>
          <p:cNvPr id="4" name="Textfeld 2">
            <a:extLst>
              <a:ext uri="{FF2B5EF4-FFF2-40B4-BE49-F238E27FC236}">
                <a16:creationId xmlns:a16="http://schemas.microsoft.com/office/drawing/2014/main" id="{9B61BC14-5865-F7A3-9776-B672D2B20B30}"/>
              </a:ext>
            </a:extLst>
          </p:cNvPr>
          <p:cNvSpPr txBox="1">
            <a:spLocks noChangeArrowheads="1"/>
          </p:cNvSpPr>
          <p:nvPr/>
        </p:nvSpPr>
        <p:spPr bwMode="auto">
          <a:xfrm>
            <a:off x="1443379" y="4200787"/>
            <a:ext cx="10412437" cy="19735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de-DE" dirty="0">
                <a:effectLst/>
                <a:latin typeface="Arial" panose="020B0604020202020204" pitchFamily="34" charset="0"/>
                <a:ea typeface="Calibri" panose="020F0502020204030204" pitchFamily="34" charset="0"/>
                <a:cs typeface="Arial" panose="020B0604020202020204" pitchFamily="34" charset="0"/>
              </a:rPr>
              <a:t>Das sind Wir</a:t>
            </a:r>
          </a:p>
          <a:p>
            <a:pPr>
              <a:lnSpc>
                <a:spcPct val="107000"/>
              </a:lnSpc>
              <a:spcAft>
                <a:spcPts val="800"/>
              </a:spcAft>
            </a:pPr>
            <a:endParaRPr lang="de-DE" sz="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de-DE" dirty="0">
                <a:effectLst/>
                <a:latin typeface="Arial" panose="020B0604020202020204" pitchFamily="34" charset="0"/>
                <a:ea typeface="Calibri" panose="020F0502020204030204" pitchFamily="34" charset="0"/>
                <a:cs typeface="Arial" panose="020B0604020202020204" pitchFamily="34" charset="0"/>
              </a:rPr>
              <a:t>Unser einzigartiger Hotel Campus bietet Ihnen einen modernen Mittelpunkt zum </a:t>
            </a:r>
            <a:r>
              <a:rPr lang="de-DE" dirty="0">
                <a:latin typeface="Arial" panose="020B0604020202020204" pitchFamily="34" charset="0"/>
                <a:ea typeface="Calibri" panose="020F0502020204030204" pitchFamily="34" charset="0"/>
                <a:cs typeface="Arial" panose="020B0604020202020204" pitchFamily="34" charset="0"/>
              </a:rPr>
              <a:t>austauschen</a:t>
            </a:r>
            <a:r>
              <a:rPr lang="de-DE" dirty="0">
                <a:effectLst/>
                <a:latin typeface="Arial" panose="020B0604020202020204" pitchFamily="34" charset="0"/>
                <a:ea typeface="Calibri" panose="020F0502020204030204" pitchFamily="34" charset="0"/>
                <a:cs typeface="Arial" panose="020B0604020202020204" pitchFamily="34" charset="0"/>
              </a:rPr>
              <a:t> und vernetzen. Innerhalb der Hotelanlage bewegen Sie sich frei, unabhängig und entscheiden selbst, wann und wo Sie </a:t>
            </a:r>
            <a:r>
              <a:rPr lang="de-DE" dirty="0">
                <a:latin typeface="Arial" panose="020B0604020202020204" pitchFamily="34" charset="0"/>
                <a:ea typeface="Calibri" panose="020F0502020204030204" pitchFamily="34" charset="0"/>
                <a:cs typeface="Arial" panose="020B0604020202020204" pitchFamily="34" charset="0"/>
              </a:rPr>
              <a:t>dies tun</a:t>
            </a:r>
            <a:r>
              <a:rPr lang="de-DE" dirty="0">
                <a:effectLst/>
                <a:latin typeface="Arial" panose="020B0604020202020204" pitchFamily="34" charset="0"/>
                <a:ea typeface="Calibri" panose="020F0502020204030204" pitchFamily="34" charset="0"/>
                <a:cs typeface="Arial" panose="020B0604020202020204" pitchFamily="34" charset="0"/>
              </a:rPr>
              <a:t>. Ob in einer unserer „Working Spaces“, beim Sport in unserem Fitnessbereich oder klassisch bei einem Getränk in unserem à la carte Bistro Wilhelm... </a:t>
            </a:r>
          </a:p>
          <a:p>
            <a:pPr>
              <a:lnSpc>
                <a:spcPct val="107000"/>
              </a:lnSpc>
              <a:spcAft>
                <a:spcPts val="800"/>
              </a:spcAft>
            </a:pPr>
            <a:r>
              <a:rPr lang="de-DE"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6" name="Bild 2">
            <a:extLst>
              <a:ext uri="{FF2B5EF4-FFF2-40B4-BE49-F238E27FC236}">
                <a16:creationId xmlns:a16="http://schemas.microsoft.com/office/drawing/2014/main" id="{22E17111-86C1-91FF-8EC2-B06D9C5AC4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55883" y="3907984"/>
            <a:ext cx="1013047" cy="690306"/>
          </a:xfrm>
          <a:prstGeom prst="rect">
            <a:avLst/>
          </a:prstGeom>
          <a:noFill/>
          <a:ln>
            <a:noFill/>
          </a:ln>
        </p:spPr>
      </p:pic>
      <p:sp>
        <p:nvSpPr>
          <p:cNvPr id="8" name="Rechteck 7">
            <a:extLst>
              <a:ext uri="{FF2B5EF4-FFF2-40B4-BE49-F238E27FC236}">
                <a16:creationId xmlns:a16="http://schemas.microsoft.com/office/drawing/2014/main" id="{A614CBA1-A4BB-5B4E-D243-24D3EBE6470B}"/>
              </a:ext>
            </a:extLst>
          </p:cNvPr>
          <p:cNvSpPr/>
          <p:nvPr/>
        </p:nvSpPr>
        <p:spPr>
          <a:xfrm>
            <a:off x="0" y="6694415"/>
            <a:ext cx="1541993" cy="1635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2" name="Gruppieren 11">
            <a:extLst>
              <a:ext uri="{FF2B5EF4-FFF2-40B4-BE49-F238E27FC236}">
                <a16:creationId xmlns:a16="http://schemas.microsoft.com/office/drawing/2014/main" id="{82DF91B7-5E57-2F7A-178D-00392CC5BB42}"/>
              </a:ext>
            </a:extLst>
          </p:cNvPr>
          <p:cNvGrpSpPr/>
          <p:nvPr/>
        </p:nvGrpSpPr>
        <p:grpSpPr>
          <a:xfrm>
            <a:off x="0" y="0"/>
            <a:ext cx="12191999" cy="1883165"/>
            <a:chOff x="0" y="0"/>
            <a:chExt cx="12191999" cy="1883165"/>
          </a:xfrm>
        </p:grpSpPr>
        <p:sp>
          <p:nvSpPr>
            <p:cNvPr id="13" name="Rechteck 12">
              <a:extLst>
                <a:ext uri="{FF2B5EF4-FFF2-40B4-BE49-F238E27FC236}">
                  <a16:creationId xmlns:a16="http://schemas.microsoft.com/office/drawing/2014/main" id="{2D7B87EF-1D11-A48F-63A9-4D0370D42139}"/>
                </a:ext>
              </a:extLst>
            </p:cNvPr>
            <p:cNvSpPr/>
            <p:nvPr/>
          </p:nvSpPr>
          <p:spPr>
            <a:xfrm>
              <a:off x="0" y="0"/>
              <a:ext cx="12191999" cy="188316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4F200E2B-2B6E-DE4F-82C6-53CA87C4FE69}"/>
                </a:ext>
              </a:extLst>
            </p:cNvPr>
            <p:cNvSpPr txBox="1"/>
            <p:nvPr/>
          </p:nvSpPr>
          <p:spPr>
            <a:xfrm>
              <a:off x="3545697" y="693228"/>
              <a:ext cx="4123114" cy="830997"/>
            </a:xfrm>
            <a:prstGeom prst="rect">
              <a:avLst/>
            </a:prstGeom>
            <a:noFill/>
          </p:spPr>
          <p:txBody>
            <a:bodyPr wrap="square" rtlCol="0">
              <a:spAutoFit/>
            </a:bodyPr>
            <a:lstStyle/>
            <a:p>
              <a:pPr algn="ctr"/>
              <a:r>
                <a:rPr lang="de-DE" sz="2400" b="1" dirty="0">
                  <a:latin typeface="Arial" panose="020B0604020202020204" pitchFamily="34" charset="0"/>
                  <a:ea typeface="Cambria" panose="02040503050406030204" pitchFamily="18" charset="0"/>
                  <a:cs typeface="Arial" panose="020B0604020202020204" pitchFamily="34" charset="0"/>
                </a:rPr>
                <a:t>Nachhaltigkeitsbericht 2024</a:t>
              </a:r>
              <a:endParaRPr lang="de-DE" sz="2400" dirty="0">
                <a:latin typeface="Arial" panose="020B0604020202020204" pitchFamily="34" charset="0"/>
                <a:ea typeface="Cambria" panose="02040503050406030204" pitchFamily="18" charset="0"/>
                <a:cs typeface="Arial" panose="020B0604020202020204" pitchFamily="34" charset="0"/>
              </a:endParaRPr>
            </a:p>
          </p:txBody>
        </p:sp>
        <p:pic>
          <p:nvPicPr>
            <p:cNvPr id="15" name="Grafik 14">
              <a:extLst>
                <a:ext uri="{FF2B5EF4-FFF2-40B4-BE49-F238E27FC236}">
                  <a16:creationId xmlns:a16="http://schemas.microsoft.com/office/drawing/2014/main" id="{EBE49F25-5072-3EE4-76EC-9F1DC872B8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6532" y="205870"/>
              <a:ext cx="2148944" cy="1471424"/>
            </a:xfrm>
            <a:prstGeom prst="rect">
              <a:avLst/>
            </a:prstGeom>
          </p:spPr>
        </p:pic>
        <p:pic>
          <p:nvPicPr>
            <p:cNvPr id="16" name="Grafik 15">
              <a:extLst>
                <a:ext uri="{FF2B5EF4-FFF2-40B4-BE49-F238E27FC236}">
                  <a16:creationId xmlns:a16="http://schemas.microsoft.com/office/drawing/2014/main" id="{71815152-A059-DD76-3FDE-66874EC4A4F1}"/>
                </a:ext>
              </a:extLst>
            </p:cNvPr>
            <p:cNvPicPr>
              <a:picLocks noChangeAspect="1"/>
            </p:cNvPicPr>
            <p:nvPr/>
          </p:nvPicPr>
          <p:blipFill>
            <a:blip r:embed="rId4"/>
            <a:stretch>
              <a:fillRect/>
            </a:stretch>
          </p:blipFill>
          <p:spPr>
            <a:xfrm>
              <a:off x="204670" y="71815"/>
              <a:ext cx="1709255" cy="1709255"/>
            </a:xfrm>
            <a:prstGeom prst="rect">
              <a:avLst/>
            </a:prstGeom>
          </p:spPr>
        </p:pic>
      </p:grpSp>
    </p:spTree>
    <p:extLst>
      <p:ext uri="{BB962C8B-B14F-4D97-AF65-F5344CB8AC3E}">
        <p14:creationId xmlns:p14="http://schemas.microsoft.com/office/powerpoint/2010/main" val="2666261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rot="16200000">
            <a:off x="-1734227" y="3721462"/>
            <a:ext cx="4974837" cy="1298241"/>
          </a:xfrm>
          <a:prstGeom prst="rect">
            <a:avLst/>
          </a:prstGeom>
          <a:noFill/>
        </p:spPr>
        <p:txBody>
          <a:bodyPr wrap="square" rtlCol="0" anchor="ctr">
            <a:spAutoFit/>
          </a:bodyPr>
          <a:lstStyle/>
          <a:p>
            <a:pPr algn="ctr">
              <a:lnSpc>
                <a:spcPct val="107000"/>
              </a:lnSpc>
              <a:spcAft>
                <a:spcPts val="800"/>
              </a:spcAft>
            </a:pPr>
            <a:r>
              <a:rPr lang="de-DE" sz="3800" b="1" dirty="0">
                <a:effectLst/>
                <a:latin typeface="Arial" panose="020B0604020202020204" pitchFamily="34" charset="0"/>
                <a:ea typeface="Calibri" panose="020F0502020204030204" pitchFamily="34" charset="0"/>
                <a:cs typeface="Arial" panose="020B0604020202020204" pitchFamily="34" charset="0"/>
              </a:rPr>
              <a:t>Unsere Kooperationshäuser</a:t>
            </a:r>
            <a:endParaRPr lang="de-DE" sz="38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feld 2">
            <a:extLst>
              <a:ext uri="{FF2B5EF4-FFF2-40B4-BE49-F238E27FC236}">
                <a16:creationId xmlns:a16="http://schemas.microsoft.com/office/drawing/2014/main" id="{675480B3-FA72-61DF-7385-909728423938}"/>
              </a:ext>
            </a:extLst>
          </p:cNvPr>
          <p:cNvSpPr txBox="1"/>
          <p:nvPr/>
        </p:nvSpPr>
        <p:spPr>
          <a:xfrm>
            <a:off x="10859812" y="6347727"/>
            <a:ext cx="1015664" cy="276999"/>
          </a:xfrm>
          <a:prstGeom prst="rect">
            <a:avLst/>
          </a:prstGeom>
          <a:noFill/>
        </p:spPr>
        <p:txBody>
          <a:bodyPr wrap="square" rtlCol="0">
            <a:spAutoFit/>
          </a:bodyPr>
          <a:lstStyle/>
          <a:p>
            <a:pPr algn="r"/>
            <a:r>
              <a:rPr lang="de-DE" sz="1200" dirty="0"/>
              <a:t>Seite 11</a:t>
            </a:r>
          </a:p>
        </p:txBody>
      </p:sp>
      <p:sp>
        <p:nvSpPr>
          <p:cNvPr id="4" name="Textfeld 2">
            <a:extLst>
              <a:ext uri="{FF2B5EF4-FFF2-40B4-BE49-F238E27FC236}">
                <a16:creationId xmlns:a16="http://schemas.microsoft.com/office/drawing/2014/main" id="{9B61BC14-5865-F7A3-9776-B672D2B20B30}"/>
              </a:ext>
            </a:extLst>
          </p:cNvPr>
          <p:cNvSpPr txBox="1">
            <a:spLocks noChangeArrowheads="1"/>
          </p:cNvSpPr>
          <p:nvPr/>
        </p:nvSpPr>
        <p:spPr bwMode="auto">
          <a:xfrm>
            <a:off x="1443379" y="2257118"/>
            <a:ext cx="10412437" cy="242393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de-DE" sz="1800" dirty="0">
                <a:effectLst/>
                <a:latin typeface="Arial" panose="020B0604020202020204" pitchFamily="34" charset="0"/>
                <a:ea typeface="Calibri" panose="020F0502020204030204" pitchFamily="34" charset="0"/>
                <a:cs typeface="Arial" panose="020B0604020202020204" pitchFamily="34" charset="0"/>
              </a:rPr>
              <a:t>Das sind Wir...</a:t>
            </a:r>
            <a:br>
              <a:rPr lang="de-DE" sz="1800" dirty="0">
                <a:effectLst/>
                <a:latin typeface="Arial" panose="020B0604020202020204" pitchFamily="34" charset="0"/>
                <a:ea typeface="Calibri" panose="020F0502020204030204" pitchFamily="34" charset="0"/>
                <a:cs typeface="Arial" panose="020B0604020202020204" pitchFamily="34" charset="0"/>
              </a:rPr>
            </a:br>
            <a:endParaRPr lang="de-DE"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de-DE" sz="1800" dirty="0">
                <a:effectLst/>
                <a:latin typeface="Arial" panose="020B0604020202020204" pitchFamily="34" charset="0"/>
                <a:ea typeface="Calibri" panose="020F0502020204030204" pitchFamily="34" charset="0"/>
                <a:cs typeface="Arial" panose="020B0604020202020204" pitchFamily="34" charset="0"/>
              </a:rPr>
              <a:t>Unser lichtdurchflutetes Campus Hotel in idyllischer, grüner Stadtrandlage und jede Menge Raum für Tagungen, Seminare, Workshops und Feierlichkeiten jeder Art, bietet Ihnen den idealen Rahmen für Ihre erfolgreiche Veranstaltung. In wohltuend inspirierender Atmosphäre finden Sie Zeit für persönlichen Austausch, gemeinsame Erlebnisse und werden dabei selbstverständlich kulinarisch bestens verwöhnt. Im großzügigen Sauna- (steht zurzeit wegen Reparaturmaßnahmen nicht zur Verfügung) und Fitnessbereich finden Sie Entspannung nach Ihrem gelungenen Arbeitstag.</a:t>
            </a:r>
          </a:p>
          <a:p>
            <a:pPr>
              <a:lnSpc>
                <a:spcPct val="107000"/>
              </a:lnSpc>
              <a:spcAft>
                <a:spcPts val="800"/>
              </a:spcAft>
            </a:pPr>
            <a:r>
              <a:rPr lang="de-DE" sz="1800" dirty="0">
                <a:effectLst/>
                <a:latin typeface="Arial" panose="020B0604020202020204" pitchFamily="34" charset="0"/>
                <a:ea typeface="Calibri" panose="020F0502020204030204" pitchFamily="34" charset="0"/>
                <a:cs typeface="Arial" panose="020B0604020202020204" pitchFamily="34" charset="0"/>
              </a:rPr>
              <a:t>Ob Sie uns privat, als Gruppe oder geschäftlich besuchen - durch unser </a:t>
            </a:r>
            <a:r>
              <a:rPr lang="de-DE" sz="1800" dirty="0" err="1">
                <a:effectLst/>
                <a:latin typeface="Arial" panose="020B0604020202020204" pitchFamily="34" charset="0"/>
                <a:ea typeface="Calibri" panose="020F0502020204030204" pitchFamily="34" charset="0"/>
                <a:cs typeface="Arial" panose="020B0604020202020204" pitchFamily="34" charset="0"/>
              </a:rPr>
              <a:t>CampusHotel</a:t>
            </a:r>
            <a:r>
              <a:rPr lang="de-DE" sz="1800" dirty="0">
                <a:effectLst/>
                <a:latin typeface="Arial" panose="020B0604020202020204" pitchFamily="34" charset="0"/>
                <a:ea typeface="Calibri" panose="020F0502020204030204" pitchFamily="34" charset="0"/>
                <a:cs typeface="Arial" panose="020B0604020202020204" pitchFamily="34" charset="0"/>
              </a:rPr>
              <a:t> lässt sich alles unter einem Dach ideal vereinbaren.</a:t>
            </a:r>
          </a:p>
        </p:txBody>
      </p:sp>
      <p:pic>
        <p:nvPicPr>
          <p:cNvPr id="8" name="Bild 5">
            <a:extLst>
              <a:ext uri="{FF2B5EF4-FFF2-40B4-BE49-F238E27FC236}">
                <a16:creationId xmlns:a16="http://schemas.microsoft.com/office/drawing/2014/main" id="{CB962CC5-FB52-D6D7-73A3-880269416E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7495" y="2018423"/>
            <a:ext cx="995389" cy="678274"/>
          </a:xfrm>
          <a:prstGeom prst="rect">
            <a:avLst/>
          </a:prstGeom>
          <a:noFill/>
          <a:ln>
            <a:noFill/>
          </a:ln>
        </p:spPr>
      </p:pic>
      <p:sp>
        <p:nvSpPr>
          <p:cNvPr id="2" name="Rechteck 1">
            <a:extLst>
              <a:ext uri="{FF2B5EF4-FFF2-40B4-BE49-F238E27FC236}">
                <a16:creationId xmlns:a16="http://schemas.microsoft.com/office/drawing/2014/main" id="{58F02BE1-5FDF-6F2A-611D-E1E687D211FC}"/>
              </a:ext>
            </a:extLst>
          </p:cNvPr>
          <p:cNvSpPr/>
          <p:nvPr/>
        </p:nvSpPr>
        <p:spPr>
          <a:xfrm>
            <a:off x="0" y="6694415"/>
            <a:ext cx="1541993" cy="1635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 name="Gruppieren 5">
            <a:extLst>
              <a:ext uri="{FF2B5EF4-FFF2-40B4-BE49-F238E27FC236}">
                <a16:creationId xmlns:a16="http://schemas.microsoft.com/office/drawing/2014/main" id="{364A702E-CF51-68D1-9CBD-1DC6E7FE5CBB}"/>
              </a:ext>
            </a:extLst>
          </p:cNvPr>
          <p:cNvGrpSpPr/>
          <p:nvPr/>
        </p:nvGrpSpPr>
        <p:grpSpPr>
          <a:xfrm>
            <a:off x="0" y="0"/>
            <a:ext cx="12191999" cy="1883165"/>
            <a:chOff x="0" y="0"/>
            <a:chExt cx="12191999" cy="1883165"/>
          </a:xfrm>
        </p:grpSpPr>
        <p:sp>
          <p:nvSpPr>
            <p:cNvPr id="12" name="Rechteck 11">
              <a:extLst>
                <a:ext uri="{FF2B5EF4-FFF2-40B4-BE49-F238E27FC236}">
                  <a16:creationId xmlns:a16="http://schemas.microsoft.com/office/drawing/2014/main" id="{C01FAA12-A3DA-99AB-9F0F-2FB4922AECD5}"/>
                </a:ext>
              </a:extLst>
            </p:cNvPr>
            <p:cNvSpPr/>
            <p:nvPr/>
          </p:nvSpPr>
          <p:spPr>
            <a:xfrm>
              <a:off x="0" y="0"/>
              <a:ext cx="12191999" cy="188316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DBC094B3-1CEB-B16E-9DD0-58D2FBB414F0}"/>
                </a:ext>
              </a:extLst>
            </p:cNvPr>
            <p:cNvSpPr txBox="1"/>
            <p:nvPr/>
          </p:nvSpPr>
          <p:spPr>
            <a:xfrm>
              <a:off x="3545697" y="693228"/>
              <a:ext cx="4123114" cy="830997"/>
            </a:xfrm>
            <a:prstGeom prst="rect">
              <a:avLst/>
            </a:prstGeom>
            <a:noFill/>
          </p:spPr>
          <p:txBody>
            <a:bodyPr wrap="square" rtlCol="0">
              <a:spAutoFit/>
            </a:bodyPr>
            <a:lstStyle/>
            <a:p>
              <a:pPr algn="ctr"/>
              <a:r>
                <a:rPr lang="de-DE" sz="2400" b="1" dirty="0">
                  <a:latin typeface="Arial" panose="020B0604020202020204" pitchFamily="34" charset="0"/>
                  <a:ea typeface="Cambria" panose="02040503050406030204" pitchFamily="18" charset="0"/>
                  <a:cs typeface="Arial" panose="020B0604020202020204" pitchFamily="34" charset="0"/>
                </a:rPr>
                <a:t>Nachhaltigkeitsbericht 2024</a:t>
              </a:r>
              <a:endParaRPr lang="de-DE" sz="2400" dirty="0">
                <a:latin typeface="Arial" panose="020B0604020202020204" pitchFamily="34" charset="0"/>
                <a:ea typeface="Cambria" panose="02040503050406030204" pitchFamily="18" charset="0"/>
                <a:cs typeface="Arial" panose="020B0604020202020204" pitchFamily="34" charset="0"/>
              </a:endParaRPr>
            </a:p>
          </p:txBody>
        </p:sp>
        <p:pic>
          <p:nvPicPr>
            <p:cNvPr id="14" name="Grafik 13">
              <a:extLst>
                <a:ext uri="{FF2B5EF4-FFF2-40B4-BE49-F238E27FC236}">
                  <a16:creationId xmlns:a16="http://schemas.microsoft.com/office/drawing/2014/main" id="{A4664498-73D3-502B-4DAC-046EE9257B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6532" y="205870"/>
              <a:ext cx="2148944" cy="1471424"/>
            </a:xfrm>
            <a:prstGeom prst="rect">
              <a:avLst/>
            </a:prstGeom>
          </p:spPr>
        </p:pic>
        <p:pic>
          <p:nvPicPr>
            <p:cNvPr id="15" name="Grafik 14">
              <a:extLst>
                <a:ext uri="{FF2B5EF4-FFF2-40B4-BE49-F238E27FC236}">
                  <a16:creationId xmlns:a16="http://schemas.microsoft.com/office/drawing/2014/main" id="{19097CBA-9F25-F1C8-35CB-9A502494E6F8}"/>
                </a:ext>
              </a:extLst>
            </p:cNvPr>
            <p:cNvPicPr>
              <a:picLocks noChangeAspect="1"/>
            </p:cNvPicPr>
            <p:nvPr/>
          </p:nvPicPr>
          <p:blipFill>
            <a:blip r:embed="rId4"/>
            <a:stretch>
              <a:fillRect/>
            </a:stretch>
          </p:blipFill>
          <p:spPr>
            <a:xfrm>
              <a:off x="204670" y="71815"/>
              <a:ext cx="1709255" cy="1709255"/>
            </a:xfrm>
            <a:prstGeom prst="rect">
              <a:avLst/>
            </a:prstGeom>
          </p:spPr>
        </p:pic>
      </p:grpSp>
    </p:spTree>
    <p:extLst>
      <p:ext uri="{BB962C8B-B14F-4D97-AF65-F5344CB8AC3E}">
        <p14:creationId xmlns:p14="http://schemas.microsoft.com/office/powerpoint/2010/main" val="590423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rot="16200000">
            <a:off x="-1609540" y="4009714"/>
            <a:ext cx="4725460" cy="721736"/>
          </a:xfrm>
          <a:prstGeom prst="rect">
            <a:avLst/>
          </a:prstGeom>
          <a:noFill/>
        </p:spPr>
        <p:txBody>
          <a:bodyPr wrap="square" rtlCol="0" anchor="ctr">
            <a:spAutoFit/>
          </a:bodyPr>
          <a:lstStyle/>
          <a:p>
            <a:pPr algn="ctr">
              <a:lnSpc>
                <a:spcPct val="107000"/>
              </a:lnSpc>
              <a:spcAft>
                <a:spcPts val="800"/>
              </a:spcAft>
            </a:pPr>
            <a:r>
              <a:rPr lang="de-DE" sz="4000" b="1" dirty="0">
                <a:latin typeface="Arial" panose="020B0604020202020204" pitchFamily="34" charset="0"/>
                <a:ea typeface="Calibri" panose="020F0502020204030204" pitchFamily="34" charset="0"/>
                <a:cs typeface="Arial" panose="020B0604020202020204" pitchFamily="34" charset="0"/>
              </a:rPr>
              <a:t>Der Verband</a:t>
            </a:r>
            <a:endParaRPr lang="de-DE"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feld 2">
            <a:extLst>
              <a:ext uri="{FF2B5EF4-FFF2-40B4-BE49-F238E27FC236}">
                <a16:creationId xmlns:a16="http://schemas.microsoft.com/office/drawing/2014/main" id="{675480B3-FA72-61DF-7385-909728423938}"/>
              </a:ext>
            </a:extLst>
          </p:cNvPr>
          <p:cNvSpPr txBox="1"/>
          <p:nvPr/>
        </p:nvSpPr>
        <p:spPr>
          <a:xfrm>
            <a:off x="10859812" y="6347727"/>
            <a:ext cx="1015664" cy="276999"/>
          </a:xfrm>
          <a:prstGeom prst="rect">
            <a:avLst/>
          </a:prstGeom>
          <a:noFill/>
        </p:spPr>
        <p:txBody>
          <a:bodyPr wrap="square" rtlCol="0">
            <a:spAutoFit/>
          </a:bodyPr>
          <a:lstStyle/>
          <a:p>
            <a:pPr algn="r"/>
            <a:r>
              <a:rPr lang="de-DE" sz="1200" dirty="0"/>
              <a:t>Seite 12</a:t>
            </a:r>
          </a:p>
        </p:txBody>
      </p:sp>
      <p:sp>
        <p:nvSpPr>
          <p:cNvPr id="4" name="Textfeld 2">
            <a:extLst>
              <a:ext uri="{FF2B5EF4-FFF2-40B4-BE49-F238E27FC236}">
                <a16:creationId xmlns:a16="http://schemas.microsoft.com/office/drawing/2014/main" id="{9B61BC14-5865-F7A3-9776-B672D2B20B30}"/>
              </a:ext>
            </a:extLst>
          </p:cNvPr>
          <p:cNvSpPr txBox="1">
            <a:spLocks noChangeArrowheads="1"/>
          </p:cNvSpPr>
          <p:nvPr/>
        </p:nvSpPr>
        <p:spPr bwMode="auto">
          <a:xfrm>
            <a:off x="1365759" y="1899624"/>
            <a:ext cx="10412437" cy="477833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de-DE" sz="1800" dirty="0">
                <a:solidFill>
                  <a:srgbClr val="4A4A4A"/>
                </a:solidFill>
                <a:effectLst/>
                <a:latin typeface="Arial" panose="020B0604020202020204" pitchFamily="34" charset="0"/>
                <a:ea typeface="Times New Roman" panose="02020603050405020304" pitchFamily="18" charset="0"/>
                <a:cs typeface="Arial" panose="020B0604020202020204" pitchFamily="34" charset="0"/>
              </a:rPr>
              <a:t>Der </a:t>
            </a:r>
            <a:r>
              <a:rPr lang="de-DE" sz="1800" dirty="0" err="1">
                <a:solidFill>
                  <a:srgbClr val="4A4A4A"/>
                </a:solidFill>
                <a:effectLst/>
                <a:latin typeface="Arial" panose="020B0604020202020204" pitchFamily="34" charset="0"/>
                <a:ea typeface="Times New Roman" panose="02020603050405020304" pitchFamily="18" charset="0"/>
                <a:cs typeface="Arial" panose="020B0604020202020204" pitchFamily="34" charset="0"/>
              </a:rPr>
              <a:t>Genoverband</a:t>
            </a:r>
            <a:r>
              <a:rPr lang="de-DE" sz="1800" dirty="0">
                <a:solidFill>
                  <a:srgbClr val="4A4A4A"/>
                </a:solidFill>
                <a:effectLst/>
                <a:latin typeface="Arial" panose="020B0604020202020204" pitchFamily="34" charset="0"/>
                <a:ea typeface="Times New Roman" panose="02020603050405020304" pitchFamily="18" charset="0"/>
                <a:cs typeface="Arial" panose="020B0604020202020204" pitchFamily="34" charset="0"/>
              </a:rPr>
              <a:t> e.V. – Verband der Regionen ist Prüfungs- und Beratungsverband, Bildungsträger und Interessen­vertretung für rund 2.590 Mitglieds­genossen­schaften. Als moderner Dienstleister betreut er Unternehmen aus den Bereichen Kreditwirtschaft, Landwirtschaft, Handel, ­Gewerbe und Dienstleistungen mit rund acht Millionen Mitgliedern in 14 Bundesländern. Rund 1.320 Mitarbeiter*innen betreuen die Mitglieder und sind Partner*in, Berater*in sowie Wegbegleiter*in für </a:t>
            </a:r>
            <a:r>
              <a:rPr lang="de-DE" dirty="0">
                <a:solidFill>
                  <a:srgbClr val="4A4A4A"/>
                </a:solidFill>
                <a:latin typeface="Arial" panose="020B0604020202020204" pitchFamily="34" charset="0"/>
                <a:ea typeface="Times New Roman" panose="02020603050405020304" pitchFamily="18" charset="0"/>
                <a:cs typeface="Arial" panose="020B0604020202020204" pitchFamily="34" charset="0"/>
              </a:rPr>
              <a:t>seine</a:t>
            </a:r>
            <a:r>
              <a:rPr lang="de-DE" sz="1800" dirty="0">
                <a:solidFill>
                  <a:srgbClr val="4A4A4A"/>
                </a:solidFill>
                <a:effectLst/>
                <a:latin typeface="Arial" panose="020B0604020202020204" pitchFamily="34" charset="0"/>
                <a:ea typeface="Times New Roman" panose="02020603050405020304" pitchFamily="18" charset="0"/>
                <a:cs typeface="Arial" panose="020B0604020202020204" pitchFamily="34" charset="0"/>
              </a:rPr>
              <a:t> Mitgliedsgenossenschaften. Dabei denkt der Verband nicht nur nach, sondern auch vor: </a:t>
            </a:r>
            <a:r>
              <a:rPr lang="de-DE" dirty="0">
                <a:solidFill>
                  <a:srgbClr val="4A4A4A"/>
                </a:solidFill>
                <a:latin typeface="Arial" panose="020B0604020202020204" pitchFamily="34" charset="0"/>
                <a:ea typeface="Times New Roman" panose="02020603050405020304" pitchFamily="18" charset="0"/>
                <a:cs typeface="Arial" panose="020B0604020202020204" pitchFamily="34" charset="0"/>
              </a:rPr>
              <a:t>E</a:t>
            </a:r>
            <a:r>
              <a:rPr lang="de-DE" sz="1800" dirty="0">
                <a:solidFill>
                  <a:srgbClr val="4A4A4A"/>
                </a:solidFill>
                <a:effectLst/>
                <a:latin typeface="Arial" panose="020B0604020202020204" pitchFamily="34" charset="0"/>
                <a:ea typeface="Times New Roman" panose="02020603050405020304" pitchFamily="18" charset="0"/>
                <a:cs typeface="Arial" panose="020B0604020202020204" pitchFamily="34" charset="0"/>
              </a:rPr>
              <a:t>r analysiert den Markt und erkennt Trends. Der Genossenschaftsverband findet </a:t>
            </a:r>
            <a:r>
              <a:rPr lang="de-DE" dirty="0">
                <a:solidFill>
                  <a:srgbClr val="4A4A4A"/>
                </a:solidFill>
                <a:latin typeface="Arial" panose="020B0604020202020204" pitchFamily="34" charset="0"/>
                <a:ea typeface="Times New Roman" panose="02020603050405020304" pitchFamily="18" charset="0"/>
                <a:cs typeface="Arial" panose="020B0604020202020204" pitchFamily="34" charset="0"/>
              </a:rPr>
              <a:t>Antworten auf </a:t>
            </a:r>
            <a:r>
              <a:rPr lang="de-DE" sz="1800" dirty="0">
                <a:solidFill>
                  <a:srgbClr val="4A4A4A"/>
                </a:solidFill>
                <a:effectLst/>
                <a:latin typeface="Arial" panose="020B0604020202020204" pitchFamily="34" charset="0"/>
                <a:ea typeface="Times New Roman" panose="02020603050405020304" pitchFamily="18" charset="0"/>
                <a:cs typeface="Arial" panose="020B0604020202020204" pitchFamily="34" charset="0"/>
              </a:rPr>
              <a:t>komplexe Fragen und Sachverhalte und bietet </a:t>
            </a:r>
            <a:r>
              <a:rPr lang="de-DE" dirty="0">
                <a:solidFill>
                  <a:srgbClr val="4A4A4A"/>
                </a:solidFill>
                <a:latin typeface="Arial" panose="020B0604020202020204" pitchFamily="34" charset="0"/>
                <a:ea typeface="Times New Roman" panose="02020603050405020304" pitchFamily="18" charset="0"/>
                <a:cs typeface="Arial" panose="020B0604020202020204" pitchFamily="34" charset="0"/>
              </a:rPr>
              <a:t>g</a:t>
            </a:r>
            <a:r>
              <a:rPr lang="de-DE" sz="1800" dirty="0">
                <a:solidFill>
                  <a:srgbClr val="4A4A4A"/>
                </a:solidFill>
                <a:effectLst/>
                <a:latin typeface="Arial" panose="020B0604020202020204" pitchFamily="34" charset="0"/>
                <a:ea typeface="Times New Roman" panose="02020603050405020304" pitchFamily="18" charset="0"/>
                <a:cs typeface="Arial" panose="020B0604020202020204" pitchFamily="34" charset="0"/>
              </a:rPr>
              <a:t>enossenschaftliche Lösungen an. Dabei wird auf das eigene Team zurück gegriffen</a:t>
            </a:r>
            <a:r>
              <a:rPr lang="de-DE" dirty="0">
                <a:solidFill>
                  <a:srgbClr val="4A4A4A"/>
                </a:solidFill>
                <a:latin typeface="Arial" panose="020B0604020202020204" pitchFamily="34" charset="0"/>
                <a:ea typeface="Times New Roman" panose="02020603050405020304" pitchFamily="18" charset="0"/>
                <a:cs typeface="Arial" panose="020B0604020202020204" pitchFamily="34" charset="0"/>
              </a:rPr>
              <a:t> und</a:t>
            </a:r>
            <a:r>
              <a:rPr lang="de-DE" sz="1800" dirty="0">
                <a:solidFill>
                  <a:srgbClr val="4A4A4A"/>
                </a:solidFill>
                <a:effectLst/>
                <a:latin typeface="Arial" panose="020B0604020202020204" pitchFamily="34" charset="0"/>
                <a:ea typeface="Times New Roman" panose="02020603050405020304" pitchFamily="18" charset="0"/>
                <a:cs typeface="Arial" panose="020B0604020202020204" pitchFamily="34" charset="0"/>
              </a:rPr>
              <a:t> auf Netzwerkpartner insbesondere aus dem Verbund. </a:t>
            </a:r>
            <a:r>
              <a:rPr lang="de-DE" dirty="0">
                <a:solidFill>
                  <a:srgbClr val="4A4A4A"/>
                </a:solidFill>
                <a:latin typeface="Arial" panose="020B0604020202020204" pitchFamily="34" charset="0"/>
                <a:ea typeface="Times New Roman" panose="02020603050405020304" pitchFamily="18" charset="0"/>
                <a:cs typeface="Arial" panose="020B0604020202020204" pitchFamily="34" charset="0"/>
              </a:rPr>
              <a:t>Der Genossenschaftsverband ist das </a:t>
            </a:r>
            <a:r>
              <a:rPr lang="de-DE" sz="1800" dirty="0">
                <a:solidFill>
                  <a:srgbClr val="4A4A4A"/>
                </a:solidFill>
                <a:effectLst/>
                <a:latin typeface="Arial" panose="020B0604020202020204" pitchFamily="34" charset="0"/>
                <a:ea typeface="Times New Roman" panose="02020603050405020304" pitchFamily="18" charset="0"/>
                <a:cs typeface="Arial" panose="020B0604020202020204" pitchFamily="34" charset="0"/>
              </a:rPr>
              <a:t>Sprachrohr </a:t>
            </a:r>
            <a:r>
              <a:rPr lang="de-DE" dirty="0">
                <a:solidFill>
                  <a:srgbClr val="4A4A4A"/>
                </a:solidFill>
                <a:latin typeface="Arial" panose="020B0604020202020204" pitchFamily="34" charset="0"/>
                <a:ea typeface="Times New Roman" panose="02020603050405020304" pitchFamily="18" charset="0"/>
                <a:cs typeface="Arial" panose="020B0604020202020204" pitchFamily="34" charset="0"/>
              </a:rPr>
              <a:t>seiner </a:t>
            </a:r>
            <a:r>
              <a:rPr lang="de-DE" sz="1800" dirty="0">
                <a:solidFill>
                  <a:srgbClr val="4A4A4A"/>
                </a:solidFill>
                <a:effectLst/>
                <a:latin typeface="Arial" panose="020B0604020202020204" pitchFamily="34" charset="0"/>
                <a:ea typeface="Times New Roman" panose="02020603050405020304" pitchFamily="18" charset="0"/>
                <a:cs typeface="Arial" panose="020B0604020202020204" pitchFamily="34" charset="0"/>
              </a:rPr>
              <a:t>Mitglieder innerhalb und außerhalb des Verbundes.</a:t>
            </a:r>
            <a:endParaRPr lang="de-DE"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de-DE" sz="1800" dirty="0">
                <a:solidFill>
                  <a:srgbClr val="4A4A4A"/>
                </a:solidFill>
                <a:effectLst/>
                <a:latin typeface="Arial" panose="020B0604020202020204" pitchFamily="34" charset="0"/>
                <a:ea typeface="Times New Roman" panose="02020603050405020304" pitchFamily="18" charset="0"/>
                <a:cs typeface="Arial" panose="020B0604020202020204" pitchFamily="34" charset="0"/>
              </a:rPr>
              <a:t>Dies alles erfolgt auf der Basis demokratischer Mitbestimmungsstrukturen </a:t>
            </a:r>
            <a:r>
              <a:rPr lang="de-DE" dirty="0">
                <a:solidFill>
                  <a:srgbClr val="4A4A4A"/>
                </a:solidFill>
                <a:latin typeface="Arial" panose="020B0604020202020204" pitchFamily="34" charset="0"/>
                <a:ea typeface="Times New Roman" panose="02020603050405020304" pitchFamily="18" charset="0"/>
                <a:cs typeface="Arial" panose="020B0604020202020204" pitchFamily="34" charset="0"/>
              </a:rPr>
              <a:t>der </a:t>
            </a:r>
            <a:r>
              <a:rPr lang="de-DE" sz="1800" dirty="0">
                <a:solidFill>
                  <a:srgbClr val="4A4A4A"/>
                </a:solidFill>
                <a:effectLst/>
                <a:latin typeface="Arial" panose="020B0604020202020204" pitchFamily="34" charset="0"/>
                <a:ea typeface="Times New Roman" panose="02020603050405020304" pitchFamily="18" charset="0"/>
                <a:cs typeface="Arial" panose="020B0604020202020204" pitchFamily="34" charset="0"/>
              </a:rPr>
              <a:t>Mitglieder. Grundlage dieser demokratischen Ausrichtung ist </a:t>
            </a:r>
            <a:r>
              <a:rPr lang="de-DE" dirty="0">
                <a:solidFill>
                  <a:srgbClr val="4A4A4A"/>
                </a:solidFill>
                <a:latin typeface="Arial" panose="020B0604020202020204" pitchFamily="34" charset="0"/>
                <a:ea typeface="Times New Roman" panose="02020603050405020304" pitchFamily="18" charset="0"/>
                <a:cs typeface="Arial" panose="020B0604020202020204" pitchFamily="34" charset="0"/>
              </a:rPr>
              <a:t>die </a:t>
            </a:r>
            <a:r>
              <a:rPr lang="de-DE" sz="1800" dirty="0">
                <a:solidFill>
                  <a:srgbClr val="4A4A4A"/>
                </a:solidFill>
                <a:effectLst/>
                <a:latin typeface="Arial" panose="020B0604020202020204" pitchFamily="34" charset="0"/>
                <a:ea typeface="Times New Roman" panose="02020603050405020304" pitchFamily="18" charset="0"/>
                <a:cs typeface="Arial" panose="020B0604020202020204" pitchFamily="34" charset="0"/>
              </a:rPr>
              <a:t>Satzung. Sie ergänzt die gesetzlichen Bestimmungen und bestimmt die Struktur, die Kompetenzen und die Ziele des Genossenschaftsverbands – Verband der Regionen.</a:t>
            </a:r>
            <a:endParaRPr lang="de-DE"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Rechteck 1">
            <a:extLst>
              <a:ext uri="{FF2B5EF4-FFF2-40B4-BE49-F238E27FC236}">
                <a16:creationId xmlns:a16="http://schemas.microsoft.com/office/drawing/2014/main" id="{28E06392-A216-140E-A2D0-32A1BEA55412}"/>
              </a:ext>
            </a:extLst>
          </p:cNvPr>
          <p:cNvSpPr/>
          <p:nvPr/>
        </p:nvSpPr>
        <p:spPr>
          <a:xfrm>
            <a:off x="0" y="6694415"/>
            <a:ext cx="1541993" cy="1635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 name="Gruppieren 5">
            <a:extLst>
              <a:ext uri="{FF2B5EF4-FFF2-40B4-BE49-F238E27FC236}">
                <a16:creationId xmlns:a16="http://schemas.microsoft.com/office/drawing/2014/main" id="{BA044960-F94B-9B82-8812-D88CB52AA0E4}"/>
              </a:ext>
            </a:extLst>
          </p:cNvPr>
          <p:cNvGrpSpPr/>
          <p:nvPr/>
        </p:nvGrpSpPr>
        <p:grpSpPr>
          <a:xfrm>
            <a:off x="0" y="0"/>
            <a:ext cx="12191999" cy="1883165"/>
            <a:chOff x="0" y="0"/>
            <a:chExt cx="12191999" cy="1883165"/>
          </a:xfrm>
        </p:grpSpPr>
        <p:sp>
          <p:nvSpPr>
            <p:cNvPr id="8" name="Rechteck 7">
              <a:extLst>
                <a:ext uri="{FF2B5EF4-FFF2-40B4-BE49-F238E27FC236}">
                  <a16:creationId xmlns:a16="http://schemas.microsoft.com/office/drawing/2014/main" id="{44B1C098-BAAE-1A01-2271-5D111016C711}"/>
                </a:ext>
              </a:extLst>
            </p:cNvPr>
            <p:cNvSpPr/>
            <p:nvPr/>
          </p:nvSpPr>
          <p:spPr>
            <a:xfrm>
              <a:off x="0" y="0"/>
              <a:ext cx="12191999" cy="188316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7269423B-5F6A-2D6A-0AA6-36736DB29670}"/>
                </a:ext>
              </a:extLst>
            </p:cNvPr>
            <p:cNvSpPr txBox="1"/>
            <p:nvPr/>
          </p:nvSpPr>
          <p:spPr>
            <a:xfrm>
              <a:off x="3545697" y="693228"/>
              <a:ext cx="4123114" cy="830997"/>
            </a:xfrm>
            <a:prstGeom prst="rect">
              <a:avLst/>
            </a:prstGeom>
            <a:noFill/>
          </p:spPr>
          <p:txBody>
            <a:bodyPr wrap="square" rtlCol="0">
              <a:spAutoFit/>
            </a:bodyPr>
            <a:lstStyle/>
            <a:p>
              <a:pPr algn="ctr"/>
              <a:r>
                <a:rPr lang="de-DE" sz="2400" b="1" dirty="0">
                  <a:latin typeface="Arial" panose="020B0604020202020204" pitchFamily="34" charset="0"/>
                  <a:ea typeface="Cambria" panose="02040503050406030204" pitchFamily="18" charset="0"/>
                  <a:cs typeface="Arial" panose="020B0604020202020204" pitchFamily="34" charset="0"/>
                </a:rPr>
                <a:t>Nachhaltigkeitsbericht 2024</a:t>
              </a:r>
              <a:endParaRPr lang="de-DE" sz="2400" dirty="0">
                <a:latin typeface="Arial" panose="020B0604020202020204" pitchFamily="34" charset="0"/>
                <a:ea typeface="Cambria" panose="02040503050406030204" pitchFamily="18" charset="0"/>
                <a:cs typeface="Arial" panose="020B0604020202020204" pitchFamily="34" charset="0"/>
              </a:endParaRPr>
            </a:p>
          </p:txBody>
        </p:sp>
        <p:pic>
          <p:nvPicPr>
            <p:cNvPr id="13" name="Grafik 12">
              <a:extLst>
                <a:ext uri="{FF2B5EF4-FFF2-40B4-BE49-F238E27FC236}">
                  <a16:creationId xmlns:a16="http://schemas.microsoft.com/office/drawing/2014/main" id="{95E1741F-6846-89DC-28E7-CB469970E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6532" y="205870"/>
              <a:ext cx="2148944" cy="1471424"/>
            </a:xfrm>
            <a:prstGeom prst="rect">
              <a:avLst/>
            </a:prstGeom>
          </p:spPr>
        </p:pic>
        <p:pic>
          <p:nvPicPr>
            <p:cNvPr id="14" name="Grafik 13">
              <a:extLst>
                <a:ext uri="{FF2B5EF4-FFF2-40B4-BE49-F238E27FC236}">
                  <a16:creationId xmlns:a16="http://schemas.microsoft.com/office/drawing/2014/main" id="{F5883D13-6D1B-94F6-5C8A-EEFA8C2F9CB8}"/>
                </a:ext>
              </a:extLst>
            </p:cNvPr>
            <p:cNvPicPr>
              <a:picLocks noChangeAspect="1"/>
            </p:cNvPicPr>
            <p:nvPr/>
          </p:nvPicPr>
          <p:blipFill>
            <a:blip r:embed="rId3"/>
            <a:stretch>
              <a:fillRect/>
            </a:stretch>
          </p:blipFill>
          <p:spPr>
            <a:xfrm>
              <a:off x="204670" y="71815"/>
              <a:ext cx="1709255" cy="1709255"/>
            </a:xfrm>
            <a:prstGeom prst="rect">
              <a:avLst/>
            </a:prstGeom>
          </p:spPr>
        </p:pic>
      </p:grpSp>
    </p:spTree>
    <p:extLst>
      <p:ext uri="{BB962C8B-B14F-4D97-AF65-F5344CB8AC3E}">
        <p14:creationId xmlns:p14="http://schemas.microsoft.com/office/powerpoint/2010/main" val="2560467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rot="16200000">
            <a:off x="-1609540" y="4009714"/>
            <a:ext cx="4725460" cy="721736"/>
          </a:xfrm>
          <a:prstGeom prst="rect">
            <a:avLst/>
          </a:prstGeom>
          <a:noFill/>
        </p:spPr>
        <p:txBody>
          <a:bodyPr wrap="square" rtlCol="0" anchor="ctr">
            <a:spAutoFit/>
          </a:bodyPr>
          <a:lstStyle/>
          <a:p>
            <a:pPr algn="ctr">
              <a:lnSpc>
                <a:spcPct val="107000"/>
              </a:lnSpc>
              <a:spcAft>
                <a:spcPts val="800"/>
              </a:spcAft>
            </a:pPr>
            <a:r>
              <a:rPr lang="de-DE" sz="4000" b="1" dirty="0">
                <a:latin typeface="Arial" panose="020B0604020202020204" pitchFamily="34" charset="0"/>
                <a:ea typeface="Calibri" panose="020F0502020204030204" pitchFamily="34" charset="0"/>
                <a:cs typeface="Arial" panose="020B0604020202020204" pitchFamily="34" charset="0"/>
              </a:rPr>
              <a:t>Der Verband</a:t>
            </a:r>
            <a:endParaRPr lang="de-DE"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feld 2">
            <a:extLst>
              <a:ext uri="{FF2B5EF4-FFF2-40B4-BE49-F238E27FC236}">
                <a16:creationId xmlns:a16="http://schemas.microsoft.com/office/drawing/2014/main" id="{675480B3-FA72-61DF-7385-909728423938}"/>
              </a:ext>
            </a:extLst>
          </p:cNvPr>
          <p:cNvSpPr txBox="1"/>
          <p:nvPr/>
        </p:nvSpPr>
        <p:spPr>
          <a:xfrm>
            <a:off x="10859812" y="6347727"/>
            <a:ext cx="1015664" cy="276999"/>
          </a:xfrm>
          <a:prstGeom prst="rect">
            <a:avLst/>
          </a:prstGeom>
          <a:noFill/>
        </p:spPr>
        <p:txBody>
          <a:bodyPr wrap="square" rtlCol="0">
            <a:spAutoFit/>
          </a:bodyPr>
          <a:lstStyle/>
          <a:p>
            <a:pPr algn="r"/>
            <a:r>
              <a:rPr lang="de-DE" sz="1200" dirty="0"/>
              <a:t>Seite 13</a:t>
            </a:r>
          </a:p>
        </p:txBody>
      </p:sp>
      <p:sp>
        <p:nvSpPr>
          <p:cNvPr id="12" name="Textfeld 11">
            <a:extLst>
              <a:ext uri="{FF2B5EF4-FFF2-40B4-BE49-F238E27FC236}">
                <a16:creationId xmlns:a16="http://schemas.microsoft.com/office/drawing/2014/main" id="{3C93D822-FC7A-6593-90F3-71A14BE2BBE4}"/>
              </a:ext>
            </a:extLst>
          </p:cNvPr>
          <p:cNvSpPr txBox="1"/>
          <p:nvPr/>
        </p:nvSpPr>
        <p:spPr>
          <a:xfrm>
            <a:off x="1361114" y="2822624"/>
            <a:ext cx="10514362" cy="2840714"/>
          </a:xfrm>
          <a:prstGeom prst="rect">
            <a:avLst/>
          </a:prstGeom>
          <a:noFill/>
        </p:spPr>
        <p:txBody>
          <a:bodyPr wrap="square">
            <a:spAutoFit/>
          </a:bodyPr>
          <a:lstStyle/>
          <a:p>
            <a:pPr>
              <a:lnSpc>
                <a:spcPct val="107000"/>
              </a:lnSpc>
              <a:spcAft>
                <a:spcPts val="800"/>
              </a:spcAft>
            </a:pPr>
            <a:r>
              <a:rPr lang="de-DE" b="1" dirty="0">
                <a:solidFill>
                  <a:srgbClr val="2A2A2A"/>
                </a:solidFill>
                <a:effectLst/>
                <a:latin typeface="Arial" panose="020B0604020202020204" pitchFamily="34" charset="0"/>
                <a:ea typeface="Times New Roman" panose="02020603050405020304" pitchFamily="18" charset="0"/>
                <a:cs typeface="Arial" panose="020B0604020202020204" pitchFamily="34" charset="0"/>
              </a:rPr>
              <a:t>Unsere Werte</a:t>
            </a:r>
            <a:endParaRPr lang="de-DE"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de-DE" dirty="0">
                <a:solidFill>
                  <a:srgbClr val="4A4A4A"/>
                </a:solidFill>
                <a:effectLst/>
                <a:latin typeface="Arial" panose="020B0604020202020204" pitchFamily="34" charset="0"/>
                <a:ea typeface="Times New Roman" panose="02020603050405020304" pitchFamily="18" charset="0"/>
                <a:cs typeface="Arial" panose="020B0604020202020204" pitchFamily="34" charset="0"/>
              </a:rPr>
              <a:t>Seit Mitte des 19. Jahrhunderts stehen Genossenschaften nach den Prinzipien von Friedrich Wilhelm Raiffeisen und Hermann Schulze-Delitzsch für praktizierte Wirtschaftsdemokratie, für Selbsthilfe, Selbstverwaltung und Selbstverantwortung. Die Arbeit des </a:t>
            </a:r>
            <a:r>
              <a:rPr lang="de-DE" dirty="0" err="1">
                <a:solidFill>
                  <a:srgbClr val="4A4A4A"/>
                </a:solidFill>
                <a:effectLst/>
                <a:latin typeface="Arial" panose="020B0604020202020204" pitchFamily="34" charset="0"/>
                <a:ea typeface="Times New Roman" panose="02020603050405020304" pitchFamily="18" charset="0"/>
                <a:cs typeface="Arial" panose="020B0604020202020204" pitchFamily="34" charset="0"/>
              </a:rPr>
              <a:t>Genoverbandes</a:t>
            </a:r>
            <a:r>
              <a:rPr lang="de-DE" dirty="0">
                <a:solidFill>
                  <a:srgbClr val="4A4A4A"/>
                </a:solidFill>
                <a:effectLst/>
                <a:latin typeface="Arial" panose="020B0604020202020204" pitchFamily="34" charset="0"/>
                <a:ea typeface="Times New Roman" panose="02020603050405020304" pitchFamily="18" charset="0"/>
                <a:cs typeface="Arial" panose="020B0604020202020204" pitchFamily="34" charset="0"/>
              </a:rPr>
              <a:t>- unserem Gesellschafter- orientiert sich an diesen genossenschaftlichen Werten. In </a:t>
            </a:r>
            <a:r>
              <a:rPr lang="de-DE" dirty="0">
                <a:solidFill>
                  <a:srgbClr val="4A4A4A"/>
                </a:solidFill>
                <a:latin typeface="Arial" panose="020B0604020202020204" pitchFamily="34" charset="0"/>
                <a:ea typeface="Times New Roman" panose="02020603050405020304" pitchFamily="18" charset="0"/>
                <a:cs typeface="Arial" panose="020B0604020202020204" pitchFamily="34" charset="0"/>
              </a:rPr>
              <a:t>dies</a:t>
            </a:r>
            <a:r>
              <a:rPr lang="de-DE" dirty="0">
                <a:solidFill>
                  <a:srgbClr val="4A4A4A"/>
                </a:solidFill>
                <a:effectLst/>
                <a:latin typeface="Arial" panose="020B0604020202020204" pitchFamily="34" charset="0"/>
                <a:ea typeface="Times New Roman" panose="02020603050405020304" pitchFamily="18" charset="0"/>
                <a:cs typeface="Arial" panose="020B0604020202020204" pitchFamily="34" charset="0"/>
              </a:rPr>
              <a:t>er Unternehmenskultur haben Vertrauen, Tradition und Verantwortung neben betriebswirtschaftlichen Zielen eine lange Historie und einen hohen Stellenwert. Als Ansprechpartner*innen sind die Mitarbeiter*innen des Genossenschaftsverbands immer am Ort des Geschehens und nah </a:t>
            </a:r>
            <a:r>
              <a:rPr lang="de-DE">
                <a:solidFill>
                  <a:srgbClr val="4A4A4A"/>
                </a:solidFill>
                <a:effectLst/>
                <a:latin typeface="Arial" panose="020B0604020202020204" pitchFamily="34" charset="0"/>
                <a:ea typeface="Times New Roman" panose="02020603050405020304" pitchFamily="18" charset="0"/>
                <a:cs typeface="Arial" panose="020B0604020202020204" pitchFamily="34" charset="0"/>
              </a:rPr>
              <a:t>an </a:t>
            </a:r>
            <a:r>
              <a:rPr lang="de-DE">
                <a:solidFill>
                  <a:srgbClr val="4A4A4A"/>
                </a:solidFill>
                <a:latin typeface="Arial" panose="020B0604020202020204" pitchFamily="34" charset="0"/>
                <a:ea typeface="Times New Roman" panose="02020603050405020304" pitchFamily="18" charset="0"/>
                <a:cs typeface="Arial" panose="020B0604020202020204" pitchFamily="34" charset="0"/>
              </a:rPr>
              <a:t>dere</a:t>
            </a:r>
            <a:r>
              <a:rPr lang="de-DE">
                <a:solidFill>
                  <a:srgbClr val="4A4A4A"/>
                </a:solidFill>
                <a:effectLst/>
                <a:latin typeface="Arial" panose="020B0604020202020204" pitchFamily="34" charset="0"/>
                <a:ea typeface="Times New Roman" panose="02020603050405020304" pitchFamily="18" charset="0"/>
                <a:cs typeface="Arial" panose="020B0604020202020204" pitchFamily="34" charset="0"/>
              </a:rPr>
              <a:t>n </a:t>
            </a:r>
            <a:r>
              <a:rPr lang="de-DE" dirty="0">
                <a:solidFill>
                  <a:srgbClr val="4A4A4A"/>
                </a:solidFill>
                <a:effectLst/>
                <a:latin typeface="Arial" panose="020B0604020202020204" pitchFamily="34" charset="0"/>
                <a:ea typeface="Times New Roman" panose="02020603050405020304" pitchFamily="18" charset="0"/>
                <a:cs typeface="Arial" panose="020B0604020202020204" pitchFamily="34" charset="0"/>
              </a:rPr>
              <a:t>Mitgliedern und Kunden.</a:t>
            </a:r>
            <a:endParaRPr lang="de-DE"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Rechteck 1">
            <a:extLst>
              <a:ext uri="{FF2B5EF4-FFF2-40B4-BE49-F238E27FC236}">
                <a16:creationId xmlns:a16="http://schemas.microsoft.com/office/drawing/2014/main" id="{345BD6E4-7861-7DEB-A27A-1A06E60F9655}"/>
              </a:ext>
            </a:extLst>
          </p:cNvPr>
          <p:cNvSpPr/>
          <p:nvPr/>
        </p:nvSpPr>
        <p:spPr>
          <a:xfrm>
            <a:off x="0" y="6694415"/>
            <a:ext cx="1541993" cy="1635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 name="Gruppieren 3">
            <a:extLst>
              <a:ext uri="{FF2B5EF4-FFF2-40B4-BE49-F238E27FC236}">
                <a16:creationId xmlns:a16="http://schemas.microsoft.com/office/drawing/2014/main" id="{4DFA9094-3EC7-B9ED-D841-C9BBF4B285CD}"/>
              </a:ext>
            </a:extLst>
          </p:cNvPr>
          <p:cNvGrpSpPr/>
          <p:nvPr/>
        </p:nvGrpSpPr>
        <p:grpSpPr>
          <a:xfrm>
            <a:off x="0" y="0"/>
            <a:ext cx="12191999" cy="1883165"/>
            <a:chOff x="0" y="0"/>
            <a:chExt cx="12191999" cy="1883165"/>
          </a:xfrm>
        </p:grpSpPr>
        <p:sp>
          <p:nvSpPr>
            <p:cNvPr id="6" name="Rechteck 5">
              <a:extLst>
                <a:ext uri="{FF2B5EF4-FFF2-40B4-BE49-F238E27FC236}">
                  <a16:creationId xmlns:a16="http://schemas.microsoft.com/office/drawing/2014/main" id="{1446877A-FF10-9D71-8D6C-EA419FFB157E}"/>
                </a:ext>
              </a:extLst>
            </p:cNvPr>
            <p:cNvSpPr/>
            <p:nvPr/>
          </p:nvSpPr>
          <p:spPr>
            <a:xfrm>
              <a:off x="0" y="0"/>
              <a:ext cx="12191999" cy="188316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0E3F3EFC-1C3C-2F58-57FB-3105480BE9F0}"/>
                </a:ext>
              </a:extLst>
            </p:cNvPr>
            <p:cNvSpPr txBox="1"/>
            <p:nvPr/>
          </p:nvSpPr>
          <p:spPr>
            <a:xfrm>
              <a:off x="3545697" y="693228"/>
              <a:ext cx="4123114" cy="830997"/>
            </a:xfrm>
            <a:prstGeom prst="rect">
              <a:avLst/>
            </a:prstGeom>
            <a:noFill/>
          </p:spPr>
          <p:txBody>
            <a:bodyPr wrap="square" rtlCol="0">
              <a:spAutoFit/>
            </a:bodyPr>
            <a:lstStyle/>
            <a:p>
              <a:pPr algn="ctr"/>
              <a:r>
                <a:rPr lang="de-DE" sz="2400" b="1" dirty="0">
                  <a:latin typeface="Arial" panose="020B0604020202020204" pitchFamily="34" charset="0"/>
                  <a:ea typeface="Cambria" panose="02040503050406030204" pitchFamily="18" charset="0"/>
                  <a:cs typeface="Arial" panose="020B0604020202020204" pitchFamily="34" charset="0"/>
                </a:rPr>
                <a:t>Nachhaltigkeitsbericht 2024</a:t>
              </a:r>
              <a:endParaRPr lang="de-DE" sz="2400" dirty="0">
                <a:latin typeface="Arial" panose="020B0604020202020204" pitchFamily="34" charset="0"/>
                <a:ea typeface="Cambria" panose="02040503050406030204" pitchFamily="18" charset="0"/>
                <a:cs typeface="Arial" panose="020B0604020202020204" pitchFamily="34" charset="0"/>
              </a:endParaRPr>
            </a:p>
          </p:txBody>
        </p:sp>
        <p:pic>
          <p:nvPicPr>
            <p:cNvPr id="13" name="Grafik 12">
              <a:extLst>
                <a:ext uri="{FF2B5EF4-FFF2-40B4-BE49-F238E27FC236}">
                  <a16:creationId xmlns:a16="http://schemas.microsoft.com/office/drawing/2014/main" id="{1D93B8A4-6383-6667-79D6-2497B7524F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6532" y="205870"/>
              <a:ext cx="2148944" cy="1471424"/>
            </a:xfrm>
            <a:prstGeom prst="rect">
              <a:avLst/>
            </a:prstGeom>
          </p:spPr>
        </p:pic>
        <p:pic>
          <p:nvPicPr>
            <p:cNvPr id="14" name="Grafik 13">
              <a:extLst>
                <a:ext uri="{FF2B5EF4-FFF2-40B4-BE49-F238E27FC236}">
                  <a16:creationId xmlns:a16="http://schemas.microsoft.com/office/drawing/2014/main" id="{31AB53B5-47F8-5358-CC1B-DAE18CA2CCB7}"/>
                </a:ext>
              </a:extLst>
            </p:cNvPr>
            <p:cNvPicPr>
              <a:picLocks noChangeAspect="1"/>
            </p:cNvPicPr>
            <p:nvPr/>
          </p:nvPicPr>
          <p:blipFill>
            <a:blip r:embed="rId3"/>
            <a:stretch>
              <a:fillRect/>
            </a:stretch>
          </p:blipFill>
          <p:spPr>
            <a:xfrm>
              <a:off x="204670" y="71815"/>
              <a:ext cx="1709255" cy="1709255"/>
            </a:xfrm>
            <a:prstGeom prst="rect">
              <a:avLst/>
            </a:prstGeom>
          </p:spPr>
        </p:pic>
      </p:grpSp>
    </p:spTree>
    <p:extLst>
      <p:ext uri="{BB962C8B-B14F-4D97-AF65-F5344CB8AC3E}">
        <p14:creationId xmlns:p14="http://schemas.microsoft.com/office/powerpoint/2010/main" val="2790122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43147" y="3077921"/>
            <a:ext cx="10548852" cy="2585323"/>
          </a:xfrm>
          <a:prstGeom prst="rect">
            <a:avLst/>
          </a:prstGeom>
          <a:noFill/>
        </p:spPr>
        <p:txBody>
          <a:bodyPr wrap="square" rtlCol="0">
            <a:spAutoFit/>
          </a:bodyPr>
          <a:lstStyle/>
          <a:p>
            <a:pPr marL="285750" indent="-285750">
              <a:buFont typeface="Wingdings" panose="05000000000000000000" pitchFamily="2" charset="2"/>
              <a:buChar char="Ø"/>
            </a:pPr>
            <a:r>
              <a:rPr lang="de-DE" dirty="0">
                <a:latin typeface="Arial" panose="020B0604020202020204" pitchFamily="34" charset="0"/>
                <a:cs typeface="Arial" panose="020B0604020202020204" pitchFamily="34" charset="0"/>
              </a:rPr>
              <a:t>Ticketsprinter</a:t>
            </a:r>
          </a:p>
          <a:p>
            <a:pPr marL="285750" indent="-285750">
              <a:buFont typeface="Wingdings" panose="05000000000000000000" pitchFamily="2" charset="2"/>
              <a:buChar char="Ø"/>
            </a:pPr>
            <a:r>
              <a:rPr lang="de-DE" dirty="0">
                <a:latin typeface="Arial" panose="020B0604020202020204" pitchFamily="34" charset="0"/>
                <a:cs typeface="Arial" panose="020B0604020202020204" pitchFamily="34" charset="0"/>
              </a:rPr>
              <a:t>Übernachtungen über </a:t>
            </a:r>
            <a:r>
              <a:rPr lang="de-DE" dirty="0" err="1">
                <a:latin typeface="Arial" panose="020B0604020202020204" pitchFamily="34" charset="0"/>
                <a:cs typeface="Arial" panose="020B0604020202020204" pitchFamily="34" charset="0"/>
              </a:rPr>
              <a:t>Personights</a:t>
            </a:r>
            <a:r>
              <a:rPr lang="de-DE" dirty="0">
                <a:latin typeface="Arial" panose="020B0604020202020204" pitchFamily="34" charset="0"/>
                <a:cs typeface="Arial" panose="020B0604020202020204" pitchFamily="34" charset="0"/>
              </a:rPr>
              <a:t> und oder TOP 250 Tagungshotels.</a:t>
            </a:r>
          </a:p>
          <a:p>
            <a:pPr marL="285750" indent="-285750">
              <a:buFont typeface="Wingdings" panose="05000000000000000000" pitchFamily="2" charset="2"/>
              <a:buChar char="Ø"/>
            </a:pPr>
            <a:r>
              <a:rPr lang="de-DE" dirty="0" err="1">
                <a:latin typeface="Arial" panose="020B0604020202020204" pitchFamily="34" charset="0"/>
                <a:cs typeface="Arial" panose="020B0604020202020204" pitchFamily="34" charset="0"/>
              </a:rPr>
              <a:t>Geno</a:t>
            </a:r>
            <a:r>
              <a:rPr lang="de-DE" dirty="0">
                <a:latin typeface="Arial" panose="020B0604020202020204" pitchFamily="34" charset="0"/>
                <a:cs typeface="Arial" panose="020B0604020202020204" pitchFamily="34" charset="0"/>
              </a:rPr>
              <a:t>- Shop (Online)</a:t>
            </a:r>
          </a:p>
          <a:p>
            <a:pPr marL="285750" indent="-285750">
              <a:buFont typeface="Wingdings" panose="05000000000000000000" pitchFamily="2" charset="2"/>
              <a:buChar char="Ø"/>
            </a:pPr>
            <a:r>
              <a:rPr lang="de-DE" dirty="0" err="1">
                <a:latin typeface="Arial" panose="020B0604020202020204" pitchFamily="34" charset="0"/>
                <a:cs typeface="Arial" panose="020B0604020202020204" pitchFamily="34" charset="0"/>
              </a:rPr>
              <a:t>Jobrad</a:t>
            </a:r>
            <a:r>
              <a:rPr lang="de-DE" dirty="0">
                <a:latin typeface="Arial" panose="020B0604020202020204" pitchFamily="34" charset="0"/>
                <a:cs typeface="Arial" panose="020B0604020202020204" pitchFamily="34" charset="0"/>
              </a:rPr>
              <a:t> für Mitarbeiter.</a:t>
            </a:r>
          </a:p>
          <a:p>
            <a:pPr marL="285750" indent="-285750">
              <a:buFont typeface="Wingdings" panose="05000000000000000000" pitchFamily="2" charset="2"/>
              <a:buChar char="Ø"/>
            </a:pPr>
            <a:r>
              <a:rPr lang="de-DE" dirty="0">
                <a:latin typeface="Arial" panose="020B0604020202020204" pitchFamily="34" charset="0"/>
                <a:cs typeface="Arial" panose="020B0604020202020204" pitchFamily="34" charset="0"/>
              </a:rPr>
              <a:t>Kostenfreie Mitarbeiter Parkplätze</a:t>
            </a:r>
          </a:p>
          <a:p>
            <a:pPr marL="285750" indent="-285750">
              <a:buFont typeface="Wingdings" panose="05000000000000000000" pitchFamily="2" charset="2"/>
              <a:buChar char="Ø"/>
            </a:pPr>
            <a:r>
              <a:rPr lang="de-DE" dirty="0">
                <a:latin typeface="Arial" panose="020B0604020202020204" pitchFamily="34" charset="0"/>
                <a:cs typeface="Arial" panose="020B0604020202020204" pitchFamily="34" charset="0"/>
              </a:rPr>
              <a:t>Mitarbeiter Verpflegung</a:t>
            </a:r>
          </a:p>
          <a:p>
            <a:pPr marL="285750" indent="-285750">
              <a:buFont typeface="Wingdings" panose="05000000000000000000" pitchFamily="2" charset="2"/>
              <a:buChar char="Ø"/>
            </a:pPr>
            <a:r>
              <a:rPr lang="de-DE" dirty="0">
                <a:latin typeface="Arial" panose="020B0604020202020204" pitchFamily="34" charset="0"/>
                <a:cs typeface="Arial" panose="020B0604020202020204" pitchFamily="34" charset="0"/>
              </a:rPr>
              <a:t>Mitarbeiter werben Mitarbeiter</a:t>
            </a:r>
          </a:p>
          <a:p>
            <a:pPr marL="742950" lvl="1" indent="-285750">
              <a:buFont typeface="Wingdings" panose="05000000000000000000" pitchFamily="2" charset="2"/>
              <a:buChar char="v"/>
            </a:pPr>
            <a:r>
              <a:rPr lang="de-DE" dirty="0">
                <a:latin typeface="Arial" panose="020B0604020202020204" pitchFamily="34" charset="0"/>
                <a:cs typeface="Arial" panose="020B0604020202020204" pitchFamily="34" charset="0"/>
              </a:rPr>
              <a:t>Anwerbeprämie: für unsere Mitarbeiter </a:t>
            </a:r>
          </a:p>
          <a:p>
            <a:pPr marL="742950" lvl="1" indent="-285750">
              <a:buFont typeface="Wingdings" panose="05000000000000000000" pitchFamily="2" charset="2"/>
              <a:buChar char="v"/>
            </a:pPr>
            <a:r>
              <a:rPr lang="de-DE" dirty="0">
                <a:latin typeface="Arial" panose="020B0604020202020204" pitchFamily="34" charset="0"/>
                <a:cs typeface="Arial" panose="020B0604020202020204" pitchFamily="34" charset="0"/>
              </a:rPr>
              <a:t>Antrittsprämie: für neue Mitarbeiter </a:t>
            </a:r>
          </a:p>
        </p:txBody>
      </p:sp>
      <p:sp>
        <p:nvSpPr>
          <p:cNvPr id="7" name="Textfeld 6"/>
          <p:cNvSpPr txBox="1"/>
          <p:nvPr/>
        </p:nvSpPr>
        <p:spPr>
          <a:xfrm rot="16200000">
            <a:off x="-1609540" y="3585753"/>
            <a:ext cx="4725460" cy="1569660"/>
          </a:xfrm>
          <a:prstGeom prst="rect">
            <a:avLst/>
          </a:prstGeom>
          <a:noFill/>
        </p:spPr>
        <p:txBody>
          <a:bodyPr wrap="square" rtlCol="0" anchor="ctr">
            <a:spAutoFit/>
          </a:bodyPr>
          <a:lstStyle/>
          <a:p>
            <a:pPr algn="ctr"/>
            <a:r>
              <a:rPr lang="de-DE" sz="4800" dirty="0">
                <a:latin typeface="Arial" panose="020B0604020202020204" pitchFamily="34" charset="0"/>
                <a:cs typeface="Arial" panose="020B0604020202020204" pitchFamily="34" charset="0"/>
              </a:rPr>
              <a:t>Mittarbeiter </a:t>
            </a:r>
            <a:r>
              <a:rPr lang="de-DE" sz="4800" dirty="0" err="1">
                <a:latin typeface="Arial" panose="020B0604020202020204" pitchFamily="34" charset="0"/>
                <a:cs typeface="Arial" panose="020B0604020202020204" pitchFamily="34" charset="0"/>
              </a:rPr>
              <a:t>Benefits</a:t>
            </a:r>
            <a:endParaRPr lang="de-DE" sz="4800" dirty="0">
              <a:latin typeface="Arial" panose="020B0604020202020204" pitchFamily="34" charset="0"/>
              <a:cs typeface="Arial" panose="020B0604020202020204" pitchFamily="34" charset="0"/>
            </a:endParaRPr>
          </a:p>
        </p:txBody>
      </p:sp>
      <p:sp>
        <p:nvSpPr>
          <p:cNvPr id="3" name="Textfeld 2">
            <a:extLst>
              <a:ext uri="{FF2B5EF4-FFF2-40B4-BE49-F238E27FC236}">
                <a16:creationId xmlns:a16="http://schemas.microsoft.com/office/drawing/2014/main" id="{C5A00DF5-784D-E8D5-5B48-0886FF5DF97D}"/>
              </a:ext>
            </a:extLst>
          </p:cNvPr>
          <p:cNvSpPr txBox="1"/>
          <p:nvPr/>
        </p:nvSpPr>
        <p:spPr>
          <a:xfrm>
            <a:off x="10859812" y="6347727"/>
            <a:ext cx="1015664" cy="276999"/>
          </a:xfrm>
          <a:prstGeom prst="rect">
            <a:avLst/>
          </a:prstGeom>
          <a:noFill/>
        </p:spPr>
        <p:txBody>
          <a:bodyPr wrap="square" rtlCol="0">
            <a:spAutoFit/>
          </a:bodyPr>
          <a:lstStyle/>
          <a:p>
            <a:pPr algn="r"/>
            <a:r>
              <a:rPr lang="de-DE" sz="1200" dirty="0"/>
              <a:t>Seite 14</a:t>
            </a:r>
          </a:p>
        </p:txBody>
      </p:sp>
      <p:sp>
        <p:nvSpPr>
          <p:cNvPr id="4" name="Rechteck 3">
            <a:extLst>
              <a:ext uri="{FF2B5EF4-FFF2-40B4-BE49-F238E27FC236}">
                <a16:creationId xmlns:a16="http://schemas.microsoft.com/office/drawing/2014/main" id="{37655069-09E1-A7F1-BCFF-AFD7464344F1}"/>
              </a:ext>
            </a:extLst>
          </p:cNvPr>
          <p:cNvSpPr/>
          <p:nvPr/>
        </p:nvSpPr>
        <p:spPr>
          <a:xfrm>
            <a:off x="0" y="6694415"/>
            <a:ext cx="1541993" cy="1635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 name="Gruppieren 5">
            <a:extLst>
              <a:ext uri="{FF2B5EF4-FFF2-40B4-BE49-F238E27FC236}">
                <a16:creationId xmlns:a16="http://schemas.microsoft.com/office/drawing/2014/main" id="{E6A7830A-87E4-8FAA-B0A3-CA6CE6364968}"/>
              </a:ext>
            </a:extLst>
          </p:cNvPr>
          <p:cNvGrpSpPr/>
          <p:nvPr/>
        </p:nvGrpSpPr>
        <p:grpSpPr>
          <a:xfrm>
            <a:off x="0" y="0"/>
            <a:ext cx="12191999" cy="1883165"/>
            <a:chOff x="0" y="0"/>
            <a:chExt cx="12191999" cy="1883165"/>
          </a:xfrm>
        </p:grpSpPr>
        <p:sp>
          <p:nvSpPr>
            <p:cNvPr id="8" name="Rechteck 7">
              <a:extLst>
                <a:ext uri="{FF2B5EF4-FFF2-40B4-BE49-F238E27FC236}">
                  <a16:creationId xmlns:a16="http://schemas.microsoft.com/office/drawing/2014/main" id="{EA157A32-E0FC-8FB7-475B-E53A580006E1}"/>
                </a:ext>
              </a:extLst>
            </p:cNvPr>
            <p:cNvSpPr/>
            <p:nvPr/>
          </p:nvSpPr>
          <p:spPr>
            <a:xfrm>
              <a:off x="0" y="0"/>
              <a:ext cx="12191999" cy="188316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47FAF14B-0C99-A4FC-7105-90A80C130DA5}"/>
                </a:ext>
              </a:extLst>
            </p:cNvPr>
            <p:cNvSpPr txBox="1"/>
            <p:nvPr/>
          </p:nvSpPr>
          <p:spPr>
            <a:xfrm>
              <a:off x="3545697" y="693228"/>
              <a:ext cx="4123114" cy="830997"/>
            </a:xfrm>
            <a:prstGeom prst="rect">
              <a:avLst/>
            </a:prstGeom>
            <a:noFill/>
          </p:spPr>
          <p:txBody>
            <a:bodyPr wrap="square" rtlCol="0">
              <a:spAutoFit/>
            </a:bodyPr>
            <a:lstStyle/>
            <a:p>
              <a:pPr algn="ctr"/>
              <a:r>
                <a:rPr lang="de-DE" sz="2400" b="1" dirty="0">
                  <a:latin typeface="Arial" panose="020B0604020202020204" pitchFamily="34" charset="0"/>
                  <a:ea typeface="Cambria" panose="02040503050406030204" pitchFamily="18" charset="0"/>
                  <a:cs typeface="Arial" panose="020B0604020202020204" pitchFamily="34" charset="0"/>
                </a:rPr>
                <a:t>Nachhaltigkeitsbericht 2024</a:t>
              </a:r>
              <a:endParaRPr lang="de-DE" sz="2400" dirty="0">
                <a:latin typeface="Arial" panose="020B0604020202020204" pitchFamily="34" charset="0"/>
                <a:ea typeface="Cambria" panose="02040503050406030204" pitchFamily="18" charset="0"/>
                <a:cs typeface="Arial" panose="020B0604020202020204" pitchFamily="34" charset="0"/>
              </a:endParaRPr>
            </a:p>
          </p:txBody>
        </p:sp>
        <p:pic>
          <p:nvPicPr>
            <p:cNvPr id="13" name="Grafik 12">
              <a:extLst>
                <a:ext uri="{FF2B5EF4-FFF2-40B4-BE49-F238E27FC236}">
                  <a16:creationId xmlns:a16="http://schemas.microsoft.com/office/drawing/2014/main" id="{72995B32-A486-C3E1-EB04-CAAC2D9855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6532" y="205870"/>
              <a:ext cx="2148944" cy="1471424"/>
            </a:xfrm>
            <a:prstGeom prst="rect">
              <a:avLst/>
            </a:prstGeom>
          </p:spPr>
        </p:pic>
        <p:pic>
          <p:nvPicPr>
            <p:cNvPr id="14" name="Grafik 13">
              <a:extLst>
                <a:ext uri="{FF2B5EF4-FFF2-40B4-BE49-F238E27FC236}">
                  <a16:creationId xmlns:a16="http://schemas.microsoft.com/office/drawing/2014/main" id="{17C5F067-D970-9691-9AB8-962A70C1218F}"/>
                </a:ext>
              </a:extLst>
            </p:cNvPr>
            <p:cNvPicPr>
              <a:picLocks noChangeAspect="1"/>
            </p:cNvPicPr>
            <p:nvPr/>
          </p:nvPicPr>
          <p:blipFill>
            <a:blip r:embed="rId3"/>
            <a:stretch>
              <a:fillRect/>
            </a:stretch>
          </p:blipFill>
          <p:spPr>
            <a:xfrm>
              <a:off x="204670" y="71815"/>
              <a:ext cx="1709255" cy="1709255"/>
            </a:xfrm>
            <a:prstGeom prst="rect">
              <a:avLst/>
            </a:prstGeom>
          </p:spPr>
        </p:pic>
      </p:grpSp>
    </p:spTree>
    <p:extLst>
      <p:ext uri="{BB962C8B-B14F-4D97-AF65-F5344CB8AC3E}">
        <p14:creationId xmlns:p14="http://schemas.microsoft.com/office/powerpoint/2010/main" val="1492685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445405" y="1883163"/>
            <a:ext cx="4123114" cy="4616648"/>
          </a:xfrm>
          <a:prstGeom prst="rect">
            <a:avLst/>
          </a:prstGeom>
          <a:noFill/>
        </p:spPr>
        <p:txBody>
          <a:bodyPr wrap="square" rtlCol="0">
            <a:spAutoFit/>
          </a:bodyPr>
          <a:lstStyle/>
          <a:p>
            <a:r>
              <a:rPr lang="de-DE" sz="1400" dirty="0" err="1">
                <a:effectLst/>
                <a:latin typeface="Arial" panose="020B0604020202020204" pitchFamily="34" charset="0"/>
                <a:ea typeface="Calibri" panose="020F0502020204030204" pitchFamily="34" charset="0"/>
                <a:cs typeface="Arial" panose="020B0604020202020204" pitchFamily="34" charset="0"/>
              </a:rPr>
              <a:t>GreenSign</a:t>
            </a:r>
            <a:r>
              <a:rPr lang="de-DE" sz="1400" dirty="0">
                <a:effectLst/>
                <a:latin typeface="Arial" panose="020B0604020202020204" pitchFamily="34" charset="0"/>
                <a:ea typeface="Calibri" panose="020F0502020204030204" pitchFamily="34" charset="0"/>
                <a:cs typeface="Arial" panose="020B0604020202020204" pitchFamily="34" charset="0"/>
              </a:rPr>
              <a:t> Hotel Level4 Zertifikat erhalten </a:t>
            </a:r>
          </a:p>
          <a:p>
            <a:endParaRPr lang="de-DE" sz="1400" dirty="0">
              <a:effectLst/>
              <a:latin typeface="Arial" panose="020B0604020202020204" pitchFamily="34" charset="0"/>
              <a:ea typeface="Calibri" panose="020F0502020204030204" pitchFamily="34" charset="0"/>
              <a:cs typeface="Arial" panose="020B0604020202020204" pitchFamily="34" charset="0"/>
            </a:endParaRPr>
          </a:p>
          <a:p>
            <a:endParaRPr lang="de-DE" sz="1400" dirty="0">
              <a:effectLst/>
              <a:latin typeface="Arial" panose="020B0604020202020204" pitchFamily="34" charset="0"/>
              <a:ea typeface="Calibri" panose="020F0502020204030204" pitchFamily="34" charset="0"/>
              <a:cs typeface="Arial" panose="020B0604020202020204" pitchFamily="34" charset="0"/>
            </a:endParaRPr>
          </a:p>
          <a:p>
            <a:r>
              <a:rPr lang="de-DE" sz="1400" dirty="0">
                <a:effectLst/>
                <a:latin typeface="Arial" panose="020B0604020202020204" pitchFamily="34" charset="0"/>
                <a:ea typeface="Calibri" panose="020F0502020204030204" pitchFamily="34" charset="0"/>
                <a:cs typeface="Arial" panose="020B0604020202020204" pitchFamily="34" charset="0"/>
              </a:rPr>
              <a:t>Neue Aufkleber „Handtuchwechsel“ auf allen</a:t>
            </a:r>
          </a:p>
          <a:p>
            <a:r>
              <a:rPr lang="de-DE" sz="1400" dirty="0">
                <a:effectLst/>
                <a:latin typeface="Arial" panose="020B0604020202020204" pitchFamily="34" charset="0"/>
                <a:ea typeface="Calibri" panose="020F0502020204030204" pitchFamily="34" charset="0"/>
                <a:cs typeface="Arial" panose="020B0604020202020204" pitchFamily="34" charset="0"/>
              </a:rPr>
              <a:t>Zimmern. </a:t>
            </a:r>
            <a:r>
              <a:rPr lang="de-DE" sz="1400" dirty="0" err="1">
                <a:effectLst/>
                <a:latin typeface="Arial" panose="020B0604020202020204" pitchFamily="34" charset="0"/>
                <a:ea typeface="Calibri" panose="020F0502020204030204" pitchFamily="34" charset="0"/>
                <a:cs typeface="Arial" panose="020B0604020202020204" pitchFamily="34" charset="0"/>
              </a:rPr>
              <a:t>Reminder</a:t>
            </a:r>
            <a:r>
              <a:rPr lang="de-DE" sz="1400" dirty="0">
                <a:effectLst/>
                <a:latin typeface="Arial" panose="020B0604020202020204" pitchFamily="34" charset="0"/>
                <a:ea typeface="Calibri" panose="020F0502020204030204" pitchFamily="34" charset="0"/>
                <a:cs typeface="Arial" panose="020B0604020202020204" pitchFamily="34" charset="0"/>
              </a:rPr>
              <a:t> Zettel ausgehängt</a:t>
            </a:r>
          </a:p>
          <a:p>
            <a:r>
              <a:rPr lang="de-DE" sz="1400" dirty="0">
                <a:effectLst/>
                <a:latin typeface="Arial" panose="020B0604020202020204" pitchFamily="34" charset="0"/>
                <a:ea typeface="Calibri" panose="020F0502020204030204" pitchFamily="34" charset="0"/>
                <a:cs typeface="Arial" panose="020B0604020202020204" pitchFamily="34" charset="0"/>
              </a:rPr>
              <a:t>(Licht, Heizung, PC ausschalten)</a:t>
            </a:r>
          </a:p>
          <a:p>
            <a:endParaRPr lang="de-DE" sz="1400" dirty="0">
              <a:effectLst/>
              <a:latin typeface="Arial" panose="020B0604020202020204" pitchFamily="34" charset="0"/>
              <a:ea typeface="Calibri" panose="020F0502020204030204" pitchFamily="34" charset="0"/>
              <a:cs typeface="Arial" panose="020B0604020202020204" pitchFamily="34" charset="0"/>
            </a:endParaRPr>
          </a:p>
          <a:p>
            <a:r>
              <a:rPr lang="de-DE" sz="1400" dirty="0">
                <a:effectLst/>
                <a:latin typeface="Arial" panose="020B0604020202020204" pitchFamily="34" charset="0"/>
                <a:ea typeface="Calibri" panose="020F0502020204030204" pitchFamily="34" charset="0"/>
                <a:cs typeface="Arial" panose="020B0604020202020204" pitchFamily="34" charset="0"/>
              </a:rPr>
              <a:t>Dehoga Umweltcheck </a:t>
            </a:r>
          </a:p>
          <a:p>
            <a:endParaRPr lang="de-DE" sz="1400" dirty="0">
              <a:latin typeface="Arial" panose="020B0604020202020204" pitchFamily="34" charset="0"/>
              <a:ea typeface="Calibri" panose="020F0502020204030204" pitchFamily="34" charset="0"/>
              <a:cs typeface="Arial" panose="020B0604020202020204" pitchFamily="34" charset="0"/>
            </a:endParaRPr>
          </a:p>
          <a:p>
            <a:r>
              <a:rPr lang="de-DE" sz="1400" dirty="0">
                <a:effectLst/>
                <a:latin typeface="Arial" panose="020B0604020202020204" pitchFamily="34" charset="0"/>
                <a:ea typeface="Calibri" panose="020F0502020204030204" pitchFamily="34" charset="0"/>
                <a:cs typeface="Arial" panose="020B0604020202020204" pitchFamily="34" charset="0"/>
              </a:rPr>
              <a:t> </a:t>
            </a:r>
          </a:p>
          <a:p>
            <a:r>
              <a:rPr lang="de-DE" sz="1400" dirty="0">
                <a:effectLst/>
                <a:latin typeface="Arial" panose="020B0604020202020204" pitchFamily="34" charset="0"/>
                <a:ea typeface="Calibri" panose="020F0502020204030204" pitchFamily="34" charset="0"/>
                <a:cs typeface="Arial" panose="020B0604020202020204" pitchFamily="34" charset="0"/>
              </a:rPr>
              <a:t>Müll trennen in den </a:t>
            </a:r>
            <a:r>
              <a:rPr lang="de-DE" sz="1400" dirty="0" err="1">
                <a:effectLst/>
                <a:latin typeface="Arial" panose="020B0604020202020204" pitchFamily="34" charset="0"/>
                <a:ea typeface="Calibri" panose="020F0502020204030204" pitchFamily="34" charset="0"/>
                <a:cs typeface="Arial" panose="020B0604020202020204" pitchFamily="34" charset="0"/>
              </a:rPr>
              <a:t>Veranstaltungs</a:t>
            </a:r>
            <a:r>
              <a:rPr lang="de-DE" sz="1400" dirty="0">
                <a:effectLst/>
                <a:latin typeface="Arial" panose="020B0604020202020204" pitchFamily="34" charset="0"/>
                <a:ea typeface="Calibri" panose="020F0502020204030204" pitchFamily="34" charset="0"/>
                <a:cs typeface="Arial" panose="020B0604020202020204" pitchFamily="34" charset="0"/>
              </a:rPr>
              <a:t> Räume</a:t>
            </a:r>
          </a:p>
          <a:p>
            <a:r>
              <a:rPr lang="de-DE" sz="1400" dirty="0">
                <a:effectLst/>
                <a:latin typeface="Arial" panose="020B0604020202020204" pitchFamily="34" charset="0"/>
                <a:ea typeface="Calibri" panose="020F0502020204030204" pitchFamily="34" charset="0"/>
                <a:cs typeface="Arial" panose="020B0604020202020204" pitchFamily="34" charset="0"/>
              </a:rPr>
              <a:t>(Papier, Rest)</a:t>
            </a:r>
          </a:p>
          <a:p>
            <a:endParaRPr lang="de-DE" sz="1400" dirty="0">
              <a:latin typeface="Arial" panose="020B0604020202020204" pitchFamily="34" charset="0"/>
              <a:ea typeface="Calibri" panose="020F0502020204030204" pitchFamily="34" charset="0"/>
              <a:cs typeface="Arial" panose="020B0604020202020204" pitchFamily="34" charset="0"/>
            </a:endParaRPr>
          </a:p>
          <a:p>
            <a:endParaRPr lang="de-DE" sz="1400" dirty="0">
              <a:effectLst/>
              <a:latin typeface="Arial" panose="020B0604020202020204" pitchFamily="34" charset="0"/>
              <a:ea typeface="Calibri" panose="020F0502020204030204" pitchFamily="34" charset="0"/>
              <a:cs typeface="Arial" panose="020B0604020202020204" pitchFamily="34" charset="0"/>
            </a:endParaRPr>
          </a:p>
          <a:p>
            <a:r>
              <a:rPr lang="de-DE" sz="1400" dirty="0">
                <a:effectLst/>
                <a:latin typeface="Arial" panose="020B0604020202020204" pitchFamily="34" charset="0"/>
                <a:ea typeface="Calibri" panose="020F0502020204030204" pitchFamily="34" charset="0"/>
                <a:cs typeface="Arial" panose="020B0604020202020204" pitchFamily="34" charset="0"/>
              </a:rPr>
              <a:t>Am Frühstücksbuffet wurde der Schoko- Aufstrich</a:t>
            </a:r>
          </a:p>
          <a:p>
            <a:r>
              <a:rPr lang="de-DE" sz="1400" dirty="0">
                <a:effectLst/>
                <a:latin typeface="Arial" panose="020B0604020202020204" pitchFamily="34" charset="0"/>
                <a:ea typeface="Calibri" panose="020F0502020204030204" pitchFamily="34" charset="0"/>
                <a:cs typeface="Arial" panose="020B0604020202020204" pitchFamily="34" charset="0"/>
              </a:rPr>
              <a:t>ausgetauscht (ohne Palmöl)</a:t>
            </a:r>
          </a:p>
          <a:p>
            <a:endParaRPr lang="de-DE" sz="1400" dirty="0">
              <a:latin typeface="Arial" panose="020B0604020202020204" pitchFamily="34" charset="0"/>
              <a:ea typeface="Calibri" panose="020F0502020204030204" pitchFamily="34" charset="0"/>
              <a:cs typeface="Arial" panose="020B0604020202020204" pitchFamily="34" charset="0"/>
            </a:endParaRPr>
          </a:p>
          <a:p>
            <a:endParaRPr lang="de-DE" sz="1400" dirty="0">
              <a:effectLst/>
              <a:latin typeface="Arial" panose="020B0604020202020204" pitchFamily="34" charset="0"/>
              <a:ea typeface="Calibri" panose="020F0502020204030204" pitchFamily="34" charset="0"/>
              <a:cs typeface="Arial" panose="020B0604020202020204" pitchFamily="34" charset="0"/>
            </a:endParaRPr>
          </a:p>
          <a:p>
            <a:r>
              <a:rPr lang="de-DE" sz="1400" dirty="0" err="1">
                <a:effectLst/>
                <a:latin typeface="Arial" panose="020B0604020202020204" pitchFamily="34" charset="0"/>
                <a:ea typeface="Calibri" panose="020F0502020204030204" pitchFamily="34" charset="0"/>
                <a:cs typeface="Arial" panose="020B0604020202020204" pitchFamily="34" charset="0"/>
              </a:rPr>
              <a:t>Shampospender</a:t>
            </a:r>
            <a:r>
              <a:rPr lang="de-DE" sz="1400" dirty="0">
                <a:effectLst/>
                <a:latin typeface="Arial" panose="020B0604020202020204" pitchFamily="34" charset="0"/>
                <a:ea typeface="Calibri" panose="020F0502020204030204" pitchFamily="34" charset="0"/>
                <a:cs typeface="Arial" panose="020B0604020202020204" pitchFamily="34" charset="0"/>
              </a:rPr>
              <a:t> aus recyceltem Material</a:t>
            </a:r>
          </a:p>
          <a:p>
            <a:r>
              <a:rPr lang="de-DE" sz="1400" dirty="0">
                <a:effectLst/>
                <a:latin typeface="Arial" panose="020B0604020202020204" pitchFamily="34" charset="0"/>
                <a:ea typeface="Calibri" panose="020F0502020204030204" pitchFamily="34" charset="0"/>
                <a:cs typeface="Arial" panose="020B0604020202020204" pitchFamily="34" charset="0"/>
              </a:rPr>
              <a:t>eingeführt (Zertifikat) </a:t>
            </a:r>
          </a:p>
          <a:p>
            <a:r>
              <a:rPr lang="de-DE" sz="1400" dirty="0">
                <a:effectLst/>
                <a:latin typeface="Arial" panose="020B0604020202020204" pitchFamily="34" charset="0"/>
                <a:ea typeface="Calibri" panose="020F0502020204030204" pitchFamily="34" charset="0"/>
                <a:cs typeface="Arial" panose="020B0604020202020204" pitchFamily="34" charset="0"/>
              </a:rPr>
              <a:t>Green </a:t>
            </a:r>
            <a:r>
              <a:rPr lang="de-DE" sz="1400" dirty="0" err="1">
                <a:effectLst/>
                <a:latin typeface="Arial" panose="020B0604020202020204" pitchFamily="34" charset="0"/>
                <a:ea typeface="Calibri" panose="020F0502020204030204" pitchFamily="34" charset="0"/>
                <a:cs typeface="Arial" panose="020B0604020202020204" pitchFamily="34" charset="0"/>
              </a:rPr>
              <a:t>Stay</a:t>
            </a:r>
            <a:r>
              <a:rPr lang="de-DE" sz="1400" dirty="0">
                <a:effectLst/>
                <a:latin typeface="Arial" panose="020B0604020202020204" pitchFamily="34" charset="0"/>
                <a:ea typeface="Calibri" panose="020F0502020204030204" pitchFamily="34" charset="0"/>
                <a:cs typeface="Arial" panose="020B0604020202020204" pitchFamily="34" charset="0"/>
              </a:rPr>
              <a:t> (HRS) </a:t>
            </a:r>
          </a:p>
        </p:txBody>
      </p:sp>
      <p:sp>
        <p:nvSpPr>
          <p:cNvPr id="7" name="Textfeld 6"/>
          <p:cNvSpPr txBox="1"/>
          <p:nvPr/>
        </p:nvSpPr>
        <p:spPr>
          <a:xfrm rot="16200000">
            <a:off x="-1734227" y="3724252"/>
            <a:ext cx="4974836" cy="1292662"/>
          </a:xfrm>
          <a:prstGeom prst="rect">
            <a:avLst/>
          </a:prstGeom>
          <a:noFill/>
        </p:spPr>
        <p:txBody>
          <a:bodyPr wrap="square" rtlCol="0" anchor="ctr">
            <a:spAutoFit/>
          </a:bodyPr>
          <a:lstStyle/>
          <a:p>
            <a:pPr algn="ctr"/>
            <a:r>
              <a:rPr lang="de-DE" sz="3900" dirty="0">
                <a:latin typeface="Arial" panose="020B0604020202020204" pitchFamily="34" charset="0"/>
                <a:cs typeface="Arial" panose="020B0604020202020204" pitchFamily="34" charset="0"/>
              </a:rPr>
              <a:t>Umgesetzte Maßnahmen </a:t>
            </a:r>
            <a:r>
              <a:rPr lang="de-DE" sz="3900" b="1" dirty="0">
                <a:latin typeface="Arial" panose="020B0604020202020204" pitchFamily="34" charset="0"/>
                <a:cs typeface="Arial" panose="020B0604020202020204" pitchFamily="34" charset="0"/>
              </a:rPr>
              <a:t>2022-23</a:t>
            </a:r>
          </a:p>
        </p:txBody>
      </p:sp>
      <p:sp>
        <p:nvSpPr>
          <p:cNvPr id="3" name="Textfeld 2">
            <a:extLst>
              <a:ext uri="{FF2B5EF4-FFF2-40B4-BE49-F238E27FC236}">
                <a16:creationId xmlns:a16="http://schemas.microsoft.com/office/drawing/2014/main" id="{CB17CA40-66AB-9AB5-96A9-81B7C1E087B1}"/>
              </a:ext>
            </a:extLst>
          </p:cNvPr>
          <p:cNvSpPr txBox="1"/>
          <p:nvPr/>
        </p:nvSpPr>
        <p:spPr>
          <a:xfrm>
            <a:off x="10859812" y="6347727"/>
            <a:ext cx="1015664" cy="276999"/>
          </a:xfrm>
          <a:prstGeom prst="rect">
            <a:avLst/>
          </a:prstGeom>
          <a:noFill/>
        </p:spPr>
        <p:txBody>
          <a:bodyPr wrap="square" rtlCol="0">
            <a:spAutoFit/>
          </a:bodyPr>
          <a:lstStyle/>
          <a:p>
            <a:pPr algn="r"/>
            <a:r>
              <a:rPr lang="de-DE" sz="1200" dirty="0"/>
              <a:t>Seite 15</a:t>
            </a:r>
          </a:p>
        </p:txBody>
      </p:sp>
      <p:sp>
        <p:nvSpPr>
          <p:cNvPr id="4" name="Rechteck 3">
            <a:extLst>
              <a:ext uri="{FF2B5EF4-FFF2-40B4-BE49-F238E27FC236}">
                <a16:creationId xmlns:a16="http://schemas.microsoft.com/office/drawing/2014/main" id="{F51AA48D-01EF-5E8D-7F8D-336472544983}"/>
              </a:ext>
            </a:extLst>
          </p:cNvPr>
          <p:cNvSpPr/>
          <p:nvPr/>
        </p:nvSpPr>
        <p:spPr>
          <a:xfrm>
            <a:off x="0" y="6694415"/>
            <a:ext cx="1541993" cy="1635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 name="Gruppieren 5">
            <a:extLst>
              <a:ext uri="{FF2B5EF4-FFF2-40B4-BE49-F238E27FC236}">
                <a16:creationId xmlns:a16="http://schemas.microsoft.com/office/drawing/2014/main" id="{855FCCD0-76AA-4139-8732-B99933502EBE}"/>
              </a:ext>
            </a:extLst>
          </p:cNvPr>
          <p:cNvGrpSpPr/>
          <p:nvPr/>
        </p:nvGrpSpPr>
        <p:grpSpPr>
          <a:xfrm>
            <a:off x="0" y="0"/>
            <a:ext cx="12191999" cy="1883165"/>
            <a:chOff x="0" y="0"/>
            <a:chExt cx="12191999" cy="1883165"/>
          </a:xfrm>
        </p:grpSpPr>
        <p:sp>
          <p:nvSpPr>
            <p:cNvPr id="8" name="Rechteck 7">
              <a:extLst>
                <a:ext uri="{FF2B5EF4-FFF2-40B4-BE49-F238E27FC236}">
                  <a16:creationId xmlns:a16="http://schemas.microsoft.com/office/drawing/2014/main" id="{22DFDC4C-CAE6-B301-BE80-1FB583F90A45}"/>
                </a:ext>
              </a:extLst>
            </p:cNvPr>
            <p:cNvSpPr/>
            <p:nvPr/>
          </p:nvSpPr>
          <p:spPr>
            <a:xfrm>
              <a:off x="0" y="0"/>
              <a:ext cx="12191999" cy="188316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C373473A-9F6C-3E99-A47C-277AEA3D2749}"/>
                </a:ext>
              </a:extLst>
            </p:cNvPr>
            <p:cNvSpPr txBox="1"/>
            <p:nvPr/>
          </p:nvSpPr>
          <p:spPr>
            <a:xfrm>
              <a:off x="3545697" y="693228"/>
              <a:ext cx="4123114" cy="830997"/>
            </a:xfrm>
            <a:prstGeom prst="rect">
              <a:avLst/>
            </a:prstGeom>
            <a:noFill/>
          </p:spPr>
          <p:txBody>
            <a:bodyPr wrap="square" rtlCol="0">
              <a:spAutoFit/>
            </a:bodyPr>
            <a:lstStyle/>
            <a:p>
              <a:pPr algn="ctr"/>
              <a:r>
                <a:rPr lang="de-DE" sz="2400" b="1" dirty="0">
                  <a:latin typeface="Arial" panose="020B0604020202020204" pitchFamily="34" charset="0"/>
                  <a:ea typeface="Cambria" panose="02040503050406030204" pitchFamily="18" charset="0"/>
                  <a:cs typeface="Arial" panose="020B0604020202020204" pitchFamily="34" charset="0"/>
                </a:rPr>
                <a:t>Nachhaltigkeitsbericht 2024</a:t>
              </a:r>
              <a:endParaRPr lang="de-DE" sz="2400" dirty="0">
                <a:latin typeface="Arial" panose="020B0604020202020204" pitchFamily="34" charset="0"/>
                <a:ea typeface="Cambria" panose="02040503050406030204" pitchFamily="18" charset="0"/>
                <a:cs typeface="Arial" panose="020B0604020202020204" pitchFamily="34" charset="0"/>
              </a:endParaRPr>
            </a:p>
          </p:txBody>
        </p:sp>
        <p:pic>
          <p:nvPicPr>
            <p:cNvPr id="13" name="Grafik 12">
              <a:extLst>
                <a:ext uri="{FF2B5EF4-FFF2-40B4-BE49-F238E27FC236}">
                  <a16:creationId xmlns:a16="http://schemas.microsoft.com/office/drawing/2014/main" id="{94626520-9713-1640-3D9C-1582375192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6532" y="205870"/>
              <a:ext cx="2148944" cy="1471424"/>
            </a:xfrm>
            <a:prstGeom prst="rect">
              <a:avLst/>
            </a:prstGeom>
          </p:spPr>
        </p:pic>
        <p:pic>
          <p:nvPicPr>
            <p:cNvPr id="14" name="Grafik 13">
              <a:extLst>
                <a:ext uri="{FF2B5EF4-FFF2-40B4-BE49-F238E27FC236}">
                  <a16:creationId xmlns:a16="http://schemas.microsoft.com/office/drawing/2014/main" id="{74487D89-2542-E7A8-37E1-DC013FE8B436}"/>
                </a:ext>
              </a:extLst>
            </p:cNvPr>
            <p:cNvPicPr>
              <a:picLocks noChangeAspect="1"/>
            </p:cNvPicPr>
            <p:nvPr/>
          </p:nvPicPr>
          <p:blipFill>
            <a:blip r:embed="rId3"/>
            <a:stretch>
              <a:fillRect/>
            </a:stretch>
          </p:blipFill>
          <p:spPr>
            <a:xfrm>
              <a:off x="204670" y="71815"/>
              <a:ext cx="1709255" cy="1709255"/>
            </a:xfrm>
            <a:prstGeom prst="rect">
              <a:avLst/>
            </a:prstGeom>
          </p:spPr>
        </p:pic>
      </p:grpSp>
      <p:sp>
        <p:nvSpPr>
          <p:cNvPr id="5" name="Textfeld 4">
            <a:extLst>
              <a:ext uri="{FF2B5EF4-FFF2-40B4-BE49-F238E27FC236}">
                <a16:creationId xmlns:a16="http://schemas.microsoft.com/office/drawing/2014/main" id="{F15B73DD-E83C-E4C0-2A54-554CFC131D5A}"/>
              </a:ext>
            </a:extLst>
          </p:cNvPr>
          <p:cNvSpPr txBox="1"/>
          <p:nvPr/>
        </p:nvSpPr>
        <p:spPr>
          <a:xfrm>
            <a:off x="1541995" y="1883164"/>
            <a:ext cx="946832" cy="4616648"/>
          </a:xfrm>
          <a:prstGeom prst="rect">
            <a:avLst/>
          </a:prstGeom>
          <a:noFill/>
        </p:spPr>
        <p:txBody>
          <a:bodyPr wrap="square" rtlCol="0">
            <a:spAutoFit/>
          </a:bodyPr>
          <a:lstStyle/>
          <a:p>
            <a:pPr marL="285750" indent="-285750">
              <a:buFont typeface="Wingdings" panose="05000000000000000000" pitchFamily="2" charset="2"/>
              <a:buChar char="ü"/>
            </a:pPr>
            <a:r>
              <a:rPr lang="de-DE" sz="1400" dirty="0">
                <a:effectLst/>
                <a:latin typeface="Arial" panose="020B0604020202020204" pitchFamily="34" charset="0"/>
                <a:ea typeface="Calibri" panose="020F0502020204030204" pitchFamily="34" charset="0"/>
                <a:cs typeface="Arial" panose="020B0604020202020204" pitchFamily="34" charset="0"/>
              </a:rPr>
              <a:t>Okt</a:t>
            </a:r>
          </a:p>
          <a:p>
            <a:r>
              <a:rPr lang="de-DE" sz="1400" dirty="0">
                <a:latin typeface="Arial" panose="020B0604020202020204" pitchFamily="34" charset="0"/>
                <a:ea typeface="Calibri" panose="020F0502020204030204" pitchFamily="34" charset="0"/>
                <a:cs typeface="Arial" panose="020B0604020202020204" pitchFamily="34" charset="0"/>
              </a:rPr>
              <a:t>     </a:t>
            </a:r>
            <a:r>
              <a:rPr lang="de-DE" sz="1400" dirty="0">
                <a:effectLst/>
                <a:latin typeface="Arial" panose="020B0604020202020204" pitchFamily="34" charset="0"/>
                <a:ea typeface="Calibri" panose="020F0502020204030204" pitchFamily="34" charset="0"/>
                <a:cs typeface="Arial" panose="020B0604020202020204" pitchFamily="34" charset="0"/>
              </a:rPr>
              <a:t> 22 </a:t>
            </a:r>
          </a:p>
          <a:p>
            <a:endParaRPr lang="de-DE" sz="1400"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ü"/>
            </a:pPr>
            <a:r>
              <a:rPr lang="de-DE" sz="1400" dirty="0">
                <a:effectLst/>
                <a:latin typeface="Arial" panose="020B0604020202020204" pitchFamily="34" charset="0"/>
                <a:ea typeface="Calibri" panose="020F0502020204030204" pitchFamily="34" charset="0"/>
                <a:cs typeface="Arial" panose="020B0604020202020204" pitchFamily="34" charset="0"/>
              </a:rPr>
              <a:t>Dez</a:t>
            </a:r>
          </a:p>
          <a:p>
            <a:r>
              <a:rPr lang="de-DE" sz="1400" dirty="0">
                <a:latin typeface="Arial" panose="020B0604020202020204" pitchFamily="34" charset="0"/>
                <a:ea typeface="Calibri" panose="020F0502020204030204" pitchFamily="34" charset="0"/>
                <a:cs typeface="Arial" panose="020B0604020202020204" pitchFamily="34" charset="0"/>
              </a:rPr>
              <a:t>      </a:t>
            </a:r>
            <a:r>
              <a:rPr lang="de-DE" sz="1400" dirty="0">
                <a:effectLst/>
                <a:latin typeface="Arial" panose="020B0604020202020204" pitchFamily="34" charset="0"/>
                <a:ea typeface="Calibri" panose="020F0502020204030204" pitchFamily="34" charset="0"/>
                <a:cs typeface="Arial" panose="020B0604020202020204" pitchFamily="34" charset="0"/>
              </a:rPr>
              <a:t>22    </a:t>
            </a:r>
          </a:p>
          <a:p>
            <a:r>
              <a:rPr lang="de-DE" sz="1400" dirty="0">
                <a:effectLst/>
                <a:latin typeface="Arial" panose="020B0604020202020204" pitchFamily="34" charset="0"/>
                <a:ea typeface="Calibri" panose="020F0502020204030204" pitchFamily="34" charset="0"/>
                <a:cs typeface="Arial" panose="020B0604020202020204" pitchFamily="34" charset="0"/>
              </a:rPr>
              <a:t>            </a:t>
            </a:r>
          </a:p>
          <a:p>
            <a:r>
              <a:rPr lang="de-DE" sz="1400" dirty="0">
                <a:effectLst/>
                <a:latin typeface="Arial" panose="020B0604020202020204" pitchFamily="34" charset="0"/>
                <a:ea typeface="Calibri" panose="020F0502020204030204" pitchFamily="34" charset="0"/>
                <a:cs typeface="Arial" panose="020B0604020202020204" pitchFamily="34" charset="0"/>
              </a:rPr>
              <a:t> </a:t>
            </a:r>
          </a:p>
          <a:p>
            <a:pPr marL="285750" indent="-285750">
              <a:buFont typeface="Wingdings" panose="05000000000000000000" pitchFamily="2" charset="2"/>
              <a:buChar char="ü"/>
            </a:pPr>
            <a:r>
              <a:rPr lang="de-DE" sz="1400" dirty="0">
                <a:effectLst/>
                <a:latin typeface="Arial" panose="020B0604020202020204" pitchFamily="34" charset="0"/>
                <a:ea typeface="Calibri" panose="020F0502020204030204" pitchFamily="34" charset="0"/>
                <a:cs typeface="Arial" panose="020B0604020202020204" pitchFamily="34" charset="0"/>
              </a:rPr>
              <a:t>Jan</a:t>
            </a:r>
          </a:p>
          <a:p>
            <a:r>
              <a:rPr lang="de-DE" sz="1400" dirty="0">
                <a:latin typeface="Arial" panose="020B0604020202020204" pitchFamily="34" charset="0"/>
                <a:ea typeface="Calibri" panose="020F0502020204030204" pitchFamily="34" charset="0"/>
                <a:cs typeface="Arial" panose="020B0604020202020204" pitchFamily="34" charset="0"/>
              </a:rPr>
              <a:t>      </a:t>
            </a:r>
            <a:r>
              <a:rPr lang="de-DE" sz="1400" dirty="0">
                <a:effectLst/>
                <a:latin typeface="Arial" panose="020B0604020202020204" pitchFamily="34" charset="0"/>
                <a:ea typeface="Calibri" panose="020F0502020204030204" pitchFamily="34" charset="0"/>
                <a:cs typeface="Arial" panose="020B0604020202020204" pitchFamily="34" charset="0"/>
              </a:rPr>
              <a:t>23  </a:t>
            </a:r>
          </a:p>
          <a:p>
            <a:endParaRPr lang="de-DE" sz="1400"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ü"/>
            </a:pPr>
            <a:r>
              <a:rPr lang="de-DE" sz="1400" dirty="0">
                <a:effectLst/>
                <a:latin typeface="Arial" panose="020B0604020202020204" pitchFamily="34" charset="0"/>
                <a:ea typeface="Calibri" panose="020F0502020204030204" pitchFamily="34" charset="0"/>
                <a:cs typeface="Arial" panose="020B0604020202020204" pitchFamily="34" charset="0"/>
              </a:rPr>
              <a:t>Feb</a:t>
            </a:r>
          </a:p>
          <a:p>
            <a:r>
              <a:rPr lang="de-DE" sz="1400" dirty="0">
                <a:latin typeface="Arial" panose="020B0604020202020204" pitchFamily="34" charset="0"/>
                <a:ea typeface="Calibri" panose="020F0502020204030204" pitchFamily="34" charset="0"/>
                <a:cs typeface="Arial" panose="020B0604020202020204" pitchFamily="34" charset="0"/>
              </a:rPr>
              <a:t>      </a:t>
            </a:r>
            <a:r>
              <a:rPr lang="de-DE" sz="1400" dirty="0">
                <a:effectLst/>
                <a:latin typeface="Arial" panose="020B0604020202020204" pitchFamily="34" charset="0"/>
                <a:ea typeface="Calibri" panose="020F0502020204030204" pitchFamily="34" charset="0"/>
                <a:cs typeface="Arial" panose="020B0604020202020204" pitchFamily="34" charset="0"/>
              </a:rPr>
              <a:t>23</a:t>
            </a:r>
          </a:p>
          <a:p>
            <a:endParaRPr lang="de-DE" sz="1400" dirty="0">
              <a:effectLst/>
              <a:latin typeface="Arial" panose="020B0604020202020204" pitchFamily="34" charset="0"/>
              <a:ea typeface="Calibri" panose="020F0502020204030204" pitchFamily="34" charset="0"/>
              <a:cs typeface="Arial" panose="020B0604020202020204" pitchFamily="34" charset="0"/>
            </a:endParaRPr>
          </a:p>
          <a:p>
            <a:endParaRPr lang="de-DE" sz="1400"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ü"/>
            </a:pPr>
            <a:r>
              <a:rPr lang="de-DE" sz="1400" dirty="0" err="1">
                <a:effectLst/>
                <a:latin typeface="Arial" panose="020B0604020202020204" pitchFamily="34" charset="0"/>
                <a:ea typeface="Calibri" panose="020F0502020204030204" pitchFamily="34" charset="0"/>
                <a:cs typeface="Arial" panose="020B0604020202020204" pitchFamily="34" charset="0"/>
              </a:rPr>
              <a:t>Mrz</a:t>
            </a:r>
            <a:r>
              <a:rPr lang="de-DE" sz="1400" dirty="0">
                <a:effectLst/>
                <a:latin typeface="Arial" panose="020B0604020202020204" pitchFamily="34" charset="0"/>
                <a:ea typeface="Calibri" panose="020F0502020204030204" pitchFamily="34" charset="0"/>
                <a:cs typeface="Arial" panose="020B0604020202020204" pitchFamily="34" charset="0"/>
              </a:rPr>
              <a:t> 23 </a:t>
            </a:r>
          </a:p>
          <a:p>
            <a:endParaRPr lang="de-DE" sz="1400" dirty="0">
              <a:effectLst/>
              <a:latin typeface="Arial" panose="020B0604020202020204" pitchFamily="34" charset="0"/>
              <a:ea typeface="Calibri" panose="020F0502020204030204" pitchFamily="34" charset="0"/>
              <a:cs typeface="Arial" panose="020B0604020202020204" pitchFamily="34" charset="0"/>
            </a:endParaRPr>
          </a:p>
          <a:p>
            <a:endParaRPr lang="de-DE" sz="1400"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ü"/>
            </a:pPr>
            <a:r>
              <a:rPr lang="de-DE" sz="1400" dirty="0">
                <a:effectLst/>
                <a:latin typeface="Arial" panose="020B0604020202020204" pitchFamily="34" charset="0"/>
                <a:ea typeface="Calibri" panose="020F0502020204030204" pitchFamily="34" charset="0"/>
                <a:cs typeface="Arial" panose="020B0604020202020204" pitchFamily="34" charset="0"/>
              </a:rPr>
              <a:t>Mai 23 </a:t>
            </a:r>
          </a:p>
          <a:p>
            <a:r>
              <a:rPr lang="de-DE" sz="1400" dirty="0">
                <a:effectLst/>
                <a:latin typeface="Arial" panose="020B0604020202020204" pitchFamily="34" charset="0"/>
                <a:ea typeface="Calibri" panose="020F0502020204030204" pitchFamily="34" charset="0"/>
                <a:cs typeface="Arial" panose="020B0604020202020204" pitchFamily="34" charset="0"/>
              </a:rPr>
              <a:t>            </a:t>
            </a:r>
            <a:r>
              <a:rPr lang="de-DE" sz="1400" dirty="0">
                <a:effectLst/>
                <a:ea typeface="Calibri" panose="020F0502020204030204" pitchFamily="34" charset="0"/>
                <a:cs typeface="Arial" panose="020B0604020202020204" pitchFamily="34" charset="0"/>
              </a:rPr>
              <a:t>    </a:t>
            </a:r>
          </a:p>
        </p:txBody>
      </p:sp>
      <p:sp>
        <p:nvSpPr>
          <p:cNvPr id="9" name="Textfeld 8">
            <a:extLst>
              <a:ext uri="{FF2B5EF4-FFF2-40B4-BE49-F238E27FC236}">
                <a16:creationId xmlns:a16="http://schemas.microsoft.com/office/drawing/2014/main" id="{6D773B27-2D80-E79F-CE94-5298DD77EE87}"/>
              </a:ext>
            </a:extLst>
          </p:cNvPr>
          <p:cNvSpPr txBox="1"/>
          <p:nvPr/>
        </p:nvSpPr>
        <p:spPr>
          <a:xfrm>
            <a:off x="6723263" y="1883163"/>
            <a:ext cx="946832" cy="3851824"/>
          </a:xfrm>
          <a:prstGeom prst="rect">
            <a:avLst/>
          </a:prstGeom>
          <a:noFill/>
        </p:spPr>
        <p:txBody>
          <a:bodyPr wrap="square" rtlCol="0">
            <a:spAutoFit/>
          </a:bodyPr>
          <a:lstStyle/>
          <a:p>
            <a:pPr marL="285750" indent="-285750">
              <a:buFont typeface="Wingdings" panose="05000000000000000000" pitchFamily="2" charset="2"/>
              <a:buChar char="ü"/>
            </a:pPr>
            <a:r>
              <a:rPr lang="de-DE" sz="1400" dirty="0">
                <a:effectLst/>
                <a:latin typeface="Arial" panose="020B0604020202020204" pitchFamily="34" charset="0"/>
                <a:ea typeface="Calibri" panose="020F0502020204030204" pitchFamily="34" charset="0"/>
                <a:cs typeface="Arial" panose="020B0604020202020204" pitchFamily="34" charset="0"/>
              </a:rPr>
              <a:t>Jun 23  </a:t>
            </a:r>
          </a:p>
          <a:p>
            <a:r>
              <a:rPr lang="de-DE" sz="1400" dirty="0">
                <a:effectLst/>
                <a:latin typeface="Arial" panose="020B0604020202020204" pitchFamily="34" charset="0"/>
                <a:ea typeface="Calibri" panose="020F0502020204030204" pitchFamily="34" charset="0"/>
                <a:cs typeface="Arial" panose="020B0604020202020204" pitchFamily="34" charset="0"/>
              </a:rPr>
              <a:t>          </a:t>
            </a:r>
          </a:p>
          <a:p>
            <a:r>
              <a:rPr lang="de-DE" sz="1400" dirty="0">
                <a:effectLst/>
                <a:latin typeface="Arial" panose="020B0604020202020204" pitchFamily="34" charset="0"/>
                <a:ea typeface="Calibri" panose="020F0502020204030204" pitchFamily="34" charset="0"/>
                <a:cs typeface="Arial" panose="020B0604020202020204" pitchFamily="34" charset="0"/>
              </a:rPr>
              <a:t>           </a:t>
            </a:r>
          </a:p>
          <a:p>
            <a:endParaRPr lang="de-DE" sz="1400" dirty="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05000"/>
              </a:lnSpc>
              <a:buFont typeface="Wingdings" panose="05000000000000000000" pitchFamily="2" charset="2"/>
              <a:buChar char="ü"/>
            </a:pPr>
            <a:r>
              <a:rPr lang="de-DE" sz="1400" dirty="0">
                <a:effectLst/>
                <a:latin typeface="Arial" panose="020B0604020202020204" pitchFamily="34" charset="0"/>
                <a:ea typeface="Calibri" panose="020F0502020204030204" pitchFamily="34" charset="0"/>
                <a:cs typeface="Arial" panose="020B0604020202020204" pitchFamily="34" charset="0"/>
              </a:rPr>
              <a:t>Okt 23 </a:t>
            </a:r>
          </a:p>
          <a:p>
            <a:pPr marL="285750" indent="-285750">
              <a:lnSpc>
                <a:spcPct val="105000"/>
              </a:lnSpc>
              <a:buFont typeface="Wingdings" panose="05000000000000000000" pitchFamily="2" charset="2"/>
              <a:buChar char="ü"/>
            </a:pPr>
            <a:endParaRPr lang="de-DE" sz="1400" dirty="0">
              <a:latin typeface="Arial" panose="020B0604020202020204" pitchFamily="34" charset="0"/>
              <a:ea typeface="Calibri" panose="020F0502020204030204" pitchFamily="34" charset="0"/>
              <a:cs typeface="Arial" panose="020B0604020202020204" pitchFamily="34" charset="0"/>
            </a:endParaRPr>
          </a:p>
          <a:p>
            <a:pPr>
              <a:lnSpc>
                <a:spcPct val="105000"/>
              </a:lnSpc>
            </a:pPr>
            <a:r>
              <a:rPr lang="de-DE" sz="1400" dirty="0">
                <a:effectLst/>
                <a:latin typeface="Arial" panose="020B0604020202020204" pitchFamily="34" charset="0"/>
                <a:ea typeface="Calibri" panose="020F0502020204030204" pitchFamily="34" charset="0"/>
                <a:cs typeface="Arial" panose="020B0604020202020204" pitchFamily="34" charset="0"/>
              </a:rPr>
              <a:t> </a:t>
            </a:r>
          </a:p>
          <a:p>
            <a:pPr marL="285750" indent="-285750">
              <a:lnSpc>
                <a:spcPct val="105000"/>
              </a:lnSpc>
              <a:buFont typeface="Wingdings" panose="05000000000000000000" pitchFamily="2" charset="2"/>
              <a:buChar char="ü"/>
            </a:pPr>
            <a:r>
              <a:rPr lang="de-DE" sz="1400" dirty="0">
                <a:effectLst/>
                <a:latin typeface="Arial" panose="020B0604020202020204" pitchFamily="34" charset="0"/>
                <a:ea typeface="Calibri" panose="020F0502020204030204" pitchFamily="34" charset="0"/>
                <a:cs typeface="Arial" panose="020B0604020202020204" pitchFamily="34" charset="0"/>
              </a:rPr>
              <a:t>Nov 23   </a:t>
            </a:r>
          </a:p>
          <a:p>
            <a:pPr>
              <a:lnSpc>
                <a:spcPct val="105000"/>
              </a:lnSpc>
            </a:pPr>
            <a:endParaRPr lang="de-DE" sz="1400" dirty="0">
              <a:effectLst/>
              <a:latin typeface="Arial" panose="020B0604020202020204" pitchFamily="34" charset="0"/>
              <a:ea typeface="Calibri" panose="020F0502020204030204" pitchFamily="34" charset="0"/>
              <a:cs typeface="Arial" panose="020B0604020202020204" pitchFamily="34" charset="0"/>
            </a:endParaRPr>
          </a:p>
          <a:p>
            <a:pPr>
              <a:lnSpc>
                <a:spcPct val="105000"/>
              </a:lnSpc>
            </a:pPr>
            <a:endParaRPr lang="de-DE" sz="1400" dirty="0">
              <a:latin typeface="Arial" panose="020B0604020202020204" pitchFamily="34" charset="0"/>
              <a:ea typeface="Calibri" panose="020F0502020204030204" pitchFamily="34" charset="0"/>
              <a:cs typeface="Arial" panose="020B0604020202020204" pitchFamily="34" charset="0"/>
            </a:endParaRPr>
          </a:p>
          <a:p>
            <a:pPr>
              <a:lnSpc>
                <a:spcPct val="105000"/>
              </a:lnSpc>
            </a:pPr>
            <a:r>
              <a:rPr lang="de-DE" sz="1400" dirty="0">
                <a:effectLst/>
                <a:latin typeface="Arial" panose="020B0604020202020204" pitchFamily="34" charset="0"/>
                <a:ea typeface="Calibri" panose="020F0502020204030204" pitchFamily="34" charset="0"/>
                <a:cs typeface="Arial" panose="020B0604020202020204" pitchFamily="34" charset="0"/>
              </a:rPr>
              <a:t>            </a:t>
            </a:r>
          </a:p>
          <a:p>
            <a:r>
              <a:rPr lang="de-DE" sz="1400" dirty="0">
                <a:effectLst/>
                <a:ea typeface="Calibri" panose="020F0502020204030204" pitchFamily="34" charset="0"/>
                <a:cs typeface="Arial" panose="020B0604020202020204" pitchFamily="34" charset="0"/>
              </a:rPr>
              <a:t>                                                       </a:t>
            </a:r>
          </a:p>
        </p:txBody>
      </p:sp>
      <p:sp>
        <p:nvSpPr>
          <p:cNvPr id="10" name="Textfeld 9">
            <a:extLst>
              <a:ext uri="{FF2B5EF4-FFF2-40B4-BE49-F238E27FC236}">
                <a16:creationId xmlns:a16="http://schemas.microsoft.com/office/drawing/2014/main" id="{D2A29617-B849-F1DA-6704-F0A642BA6573}"/>
              </a:ext>
            </a:extLst>
          </p:cNvPr>
          <p:cNvSpPr txBox="1"/>
          <p:nvPr/>
        </p:nvSpPr>
        <p:spPr>
          <a:xfrm>
            <a:off x="7661477" y="1883163"/>
            <a:ext cx="4358888" cy="3647152"/>
          </a:xfrm>
          <a:prstGeom prst="rect">
            <a:avLst/>
          </a:prstGeom>
          <a:noFill/>
        </p:spPr>
        <p:txBody>
          <a:bodyPr wrap="square" rtlCol="0">
            <a:spAutoFit/>
          </a:bodyPr>
          <a:lstStyle/>
          <a:p>
            <a:r>
              <a:rPr lang="de-DE" sz="1400" dirty="0">
                <a:latin typeface="Arial" panose="020B0604020202020204" pitchFamily="34" charset="0"/>
                <a:ea typeface="Calibri" panose="020F0502020204030204" pitchFamily="34" charset="0"/>
                <a:cs typeface="Arial" panose="020B0604020202020204" pitchFamily="34" charset="0"/>
              </a:rPr>
              <a:t>Bewegungs</a:t>
            </a:r>
            <a:r>
              <a:rPr lang="de-DE" sz="1400" dirty="0">
                <a:effectLst/>
                <a:latin typeface="Arial" panose="020B0604020202020204" pitchFamily="34" charset="0"/>
                <a:ea typeface="Calibri" panose="020F0502020204030204" pitchFamily="34" charset="0"/>
                <a:cs typeface="Arial" panose="020B0604020202020204" pitchFamily="34" charset="0"/>
              </a:rPr>
              <a:t>melder installiert </a:t>
            </a:r>
            <a:r>
              <a:rPr lang="de-DE" sz="1400" dirty="0">
                <a:latin typeface="Arial" panose="020B0604020202020204" pitchFamily="34" charset="0"/>
                <a:ea typeface="Calibri" panose="020F0502020204030204" pitchFamily="34" charset="0"/>
                <a:cs typeface="Arial" panose="020B0604020202020204" pitchFamily="34" charset="0"/>
              </a:rPr>
              <a:t>in allen Öffentlichen</a:t>
            </a:r>
          </a:p>
          <a:p>
            <a:r>
              <a:rPr lang="de-DE" sz="1400" dirty="0">
                <a:latin typeface="Arial" panose="020B0604020202020204" pitchFamily="34" charset="0"/>
                <a:ea typeface="Calibri" panose="020F0502020204030204" pitchFamily="34" charset="0"/>
                <a:cs typeface="Arial" panose="020B0604020202020204" pitchFamily="34" charset="0"/>
              </a:rPr>
              <a:t>Toiletten</a:t>
            </a:r>
            <a:r>
              <a:rPr lang="de-DE" sz="1400" dirty="0">
                <a:effectLst/>
                <a:latin typeface="Arial" panose="020B0604020202020204" pitchFamily="34" charset="0"/>
                <a:ea typeface="Calibri" panose="020F0502020204030204" pitchFamily="34" charset="0"/>
                <a:cs typeface="Arial" panose="020B0604020202020204" pitchFamily="34" charset="0"/>
              </a:rPr>
              <a:t>, Küchen Lager- und </a:t>
            </a:r>
          </a:p>
          <a:p>
            <a:r>
              <a:rPr lang="de-DE" sz="1400" dirty="0">
                <a:effectLst/>
                <a:latin typeface="Arial" panose="020B0604020202020204" pitchFamily="34" charset="0"/>
                <a:ea typeface="Calibri" panose="020F0502020204030204" pitchFamily="34" charset="0"/>
                <a:cs typeface="Arial" panose="020B0604020202020204" pitchFamily="34" charset="0"/>
              </a:rPr>
              <a:t>Nebenräume, Lagerräume im Dozentenbereich </a:t>
            </a:r>
          </a:p>
          <a:p>
            <a:r>
              <a:rPr lang="de-DE" sz="1400" dirty="0">
                <a:effectLst/>
                <a:latin typeface="Arial" panose="020B0604020202020204" pitchFamily="34" charset="0"/>
                <a:ea typeface="Calibri" panose="020F0502020204030204" pitchFamily="34" charset="0"/>
                <a:cs typeface="Arial" panose="020B0604020202020204" pitchFamily="34" charset="0"/>
              </a:rPr>
              <a:t>Im Restaurant wurde auf LED Lampen umgerüstet</a:t>
            </a:r>
          </a:p>
          <a:p>
            <a:endParaRPr lang="de-DE" sz="1400" dirty="0">
              <a:effectLst/>
              <a:latin typeface="Arial" panose="020B0604020202020204" pitchFamily="34" charset="0"/>
              <a:ea typeface="Calibri" panose="020F0502020204030204" pitchFamily="34" charset="0"/>
              <a:cs typeface="Arial" panose="020B0604020202020204" pitchFamily="34" charset="0"/>
            </a:endParaRPr>
          </a:p>
          <a:p>
            <a:pPr>
              <a:lnSpc>
                <a:spcPct val="105000"/>
              </a:lnSpc>
            </a:pPr>
            <a:r>
              <a:rPr lang="de-DE" sz="1400" dirty="0">
                <a:effectLst/>
                <a:latin typeface="Arial" panose="020B0604020202020204" pitchFamily="34" charset="0"/>
                <a:ea typeface="Calibri" panose="020F0502020204030204" pitchFamily="34" charset="0"/>
                <a:cs typeface="Arial" panose="020B0604020202020204" pitchFamily="34" charset="0"/>
              </a:rPr>
              <a:t>Anschaffung von höhen verstellbaren Schreibtischen</a:t>
            </a:r>
          </a:p>
          <a:p>
            <a:pPr>
              <a:lnSpc>
                <a:spcPct val="105000"/>
              </a:lnSpc>
            </a:pPr>
            <a:r>
              <a:rPr lang="de-DE" sz="1400" dirty="0">
                <a:effectLst/>
                <a:latin typeface="Arial" panose="020B0604020202020204" pitchFamily="34" charset="0"/>
                <a:ea typeface="Calibri" panose="020F0502020204030204" pitchFamily="34" charset="0"/>
                <a:cs typeface="Arial" panose="020B0604020202020204" pitchFamily="34" charset="0"/>
              </a:rPr>
              <a:t>im </a:t>
            </a:r>
            <a:r>
              <a:rPr lang="de-DE" sz="1400" dirty="0">
                <a:latin typeface="Arial" panose="020B0604020202020204" pitchFamily="34" charset="0"/>
                <a:ea typeface="Calibri" panose="020F0502020204030204" pitchFamily="34" charset="0"/>
                <a:cs typeface="Arial" panose="020B0604020202020204" pitchFamily="34" charset="0"/>
              </a:rPr>
              <a:t>Front/Backoffice.</a:t>
            </a:r>
          </a:p>
          <a:p>
            <a:pPr>
              <a:lnSpc>
                <a:spcPct val="105000"/>
              </a:lnSpc>
            </a:pPr>
            <a:endParaRPr lang="de-DE" sz="1400" dirty="0">
              <a:effectLst/>
              <a:latin typeface="Arial" panose="020B0604020202020204" pitchFamily="34" charset="0"/>
              <a:ea typeface="Calibri" panose="020F0502020204030204" pitchFamily="34" charset="0"/>
              <a:cs typeface="Arial" panose="020B0604020202020204" pitchFamily="34" charset="0"/>
            </a:endParaRPr>
          </a:p>
          <a:p>
            <a:pPr>
              <a:lnSpc>
                <a:spcPct val="105000"/>
              </a:lnSpc>
            </a:pPr>
            <a:endParaRPr lang="de-DE" sz="1400" dirty="0">
              <a:effectLst/>
              <a:latin typeface="Arial" panose="020B0604020202020204" pitchFamily="34" charset="0"/>
              <a:ea typeface="Calibri" panose="020F0502020204030204" pitchFamily="34" charset="0"/>
              <a:cs typeface="Arial" panose="020B0604020202020204" pitchFamily="34" charset="0"/>
            </a:endParaRPr>
          </a:p>
          <a:p>
            <a:pPr>
              <a:lnSpc>
                <a:spcPct val="105000"/>
              </a:lnSpc>
            </a:pPr>
            <a:r>
              <a:rPr lang="de-DE" sz="1400" dirty="0">
                <a:effectLst/>
                <a:latin typeface="Arial" panose="020B0604020202020204" pitchFamily="34" charset="0"/>
                <a:ea typeface="Calibri" panose="020F0502020204030204" pitchFamily="34" charset="0"/>
                <a:cs typeface="Arial" panose="020B0604020202020204" pitchFamily="34" charset="0"/>
              </a:rPr>
              <a:t>Fahrrad Leasing für unsere Mitarbeiter  </a:t>
            </a:r>
          </a:p>
          <a:p>
            <a:pPr>
              <a:lnSpc>
                <a:spcPct val="105000"/>
              </a:lnSpc>
            </a:pPr>
            <a:r>
              <a:rPr lang="de-DE" sz="1400" dirty="0">
                <a:effectLst/>
                <a:latin typeface="Arial" panose="020B0604020202020204" pitchFamily="34" charset="0"/>
                <a:ea typeface="Calibri" panose="020F0502020204030204" pitchFamily="34" charset="0"/>
                <a:cs typeface="Arial" panose="020B0604020202020204" pitchFamily="34" charset="0"/>
              </a:rPr>
              <a:t>   </a:t>
            </a:r>
          </a:p>
          <a:p>
            <a:pPr>
              <a:lnSpc>
                <a:spcPct val="105000"/>
              </a:lnSpc>
            </a:pPr>
            <a:endParaRPr lang="de-DE" sz="1400" dirty="0">
              <a:latin typeface="Arial" panose="020B0604020202020204" pitchFamily="34" charset="0"/>
              <a:ea typeface="Calibri" panose="020F0502020204030204" pitchFamily="34" charset="0"/>
              <a:cs typeface="Arial" panose="020B0604020202020204" pitchFamily="34" charset="0"/>
            </a:endParaRPr>
          </a:p>
          <a:p>
            <a:pPr>
              <a:lnSpc>
                <a:spcPct val="105000"/>
              </a:lnSpc>
            </a:pPr>
            <a:endParaRPr lang="de-DE" sz="1400" dirty="0">
              <a:effectLst/>
              <a:latin typeface="Arial" panose="020B0604020202020204" pitchFamily="34" charset="0"/>
              <a:ea typeface="Calibri" panose="020F0502020204030204" pitchFamily="34" charset="0"/>
              <a:cs typeface="Arial" panose="020B0604020202020204" pitchFamily="34" charset="0"/>
            </a:endParaRPr>
          </a:p>
          <a:p>
            <a:pPr>
              <a:lnSpc>
                <a:spcPct val="105000"/>
              </a:lnSpc>
            </a:pPr>
            <a:endParaRPr lang="de-DE" sz="1400" dirty="0">
              <a:latin typeface="Arial" panose="020B0604020202020204" pitchFamily="34" charset="0"/>
              <a:ea typeface="Calibri" panose="020F0502020204030204" pitchFamily="34" charset="0"/>
              <a:cs typeface="Arial" panose="020B0604020202020204" pitchFamily="34" charset="0"/>
            </a:endParaRPr>
          </a:p>
          <a:p>
            <a:pPr>
              <a:lnSpc>
                <a:spcPct val="105000"/>
              </a:lnSpc>
            </a:pPr>
            <a:r>
              <a:rPr lang="de-DE" sz="1400" dirty="0">
                <a:effectLst/>
                <a:latin typeface="Arial" panose="020B0604020202020204" pitchFamily="34" charset="0"/>
                <a:ea typeface="Calibri" panose="020F0502020204030204" pitchFamily="34" charset="0"/>
                <a:cs typeface="Arial" panose="020B0604020202020204" pitchFamily="34" charset="0"/>
              </a:rPr>
              <a:t>             </a:t>
            </a:r>
          </a:p>
          <a:p>
            <a:r>
              <a:rPr lang="de-DE" sz="1400" dirty="0">
                <a:effectLst/>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1194196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AEF7A-7472-D4C1-414A-D643D01D87E6}"/>
            </a:ext>
          </a:extLst>
        </p:cNvPr>
        <p:cNvGrpSpPr/>
        <p:nvPr/>
      </p:nvGrpSpPr>
      <p:grpSpPr>
        <a:xfrm>
          <a:off x="0" y="0"/>
          <a:ext cx="0" cy="0"/>
          <a:chOff x="0" y="0"/>
          <a:chExt cx="0" cy="0"/>
        </a:xfrm>
      </p:grpSpPr>
      <p:sp>
        <p:nvSpPr>
          <p:cNvPr id="7" name="Textfeld 6">
            <a:extLst>
              <a:ext uri="{FF2B5EF4-FFF2-40B4-BE49-F238E27FC236}">
                <a16:creationId xmlns:a16="http://schemas.microsoft.com/office/drawing/2014/main" id="{E27BAE1C-05BA-53D3-1CB2-B23A18973C36}"/>
              </a:ext>
            </a:extLst>
          </p:cNvPr>
          <p:cNvSpPr txBox="1"/>
          <p:nvPr/>
        </p:nvSpPr>
        <p:spPr>
          <a:xfrm rot="16200000">
            <a:off x="-1734227" y="3708864"/>
            <a:ext cx="4974836" cy="1323439"/>
          </a:xfrm>
          <a:prstGeom prst="rect">
            <a:avLst/>
          </a:prstGeom>
          <a:noFill/>
        </p:spPr>
        <p:txBody>
          <a:bodyPr wrap="square" rtlCol="0" anchor="ctr">
            <a:spAutoFit/>
          </a:bodyPr>
          <a:lstStyle/>
          <a:p>
            <a:pPr algn="ctr"/>
            <a:r>
              <a:rPr lang="de-DE" sz="4000" dirty="0">
                <a:latin typeface="Arial" panose="020B0604020202020204" pitchFamily="34" charset="0"/>
                <a:cs typeface="Arial" panose="020B0604020202020204" pitchFamily="34" charset="0"/>
              </a:rPr>
              <a:t>Umgesetzte Maßnahmen </a:t>
            </a:r>
            <a:r>
              <a:rPr lang="de-DE" sz="4000" b="1" dirty="0">
                <a:latin typeface="Arial" panose="020B0604020202020204" pitchFamily="34" charset="0"/>
                <a:cs typeface="Arial" panose="020B0604020202020204" pitchFamily="34" charset="0"/>
              </a:rPr>
              <a:t>2024</a:t>
            </a:r>
          </a:p>
        </p:txBody>
      </p:sp>
      <p:sp>
        <p:nvSpPr>
          <p:cNvPr id="3" name="Textfeld 2">
            <a:extLst>
              <a:ext uri="{FF2B5EF4-FFF2-40B4-BE49-F238E27FC236}">
                <a16:creationId xmlns:a16="http://schemas.microsoft.com/office/drawing/2014/main" id="{D20D8DF1-1826-8236-84D1-4CCE13BD6FA1}"/>
              </a:ext>
            </a:extLst>
          </p:cNvPr>
          <p:cNvSpPr txBox="1"/>
          <p:nvPr/>
        </p:nvSpPr>
        <p:spPr>
          <a:xfrm>
            <a:off x="10859812" y="6347727"/>
            <a:ext cx="1015664" cy="276999"/>
          </a:xfrm>
          <a:prstGeom prst="rect">
            <a:avLst/>
          </a:prstGeom>
          <a:noFill/>
        </p:spPr>
        <p:txBody>
          <a:bodyPr wrap="square" rtlCol="0">
            <a:spAutoFit/>
          </a:bodyPr>
          <a:lstStyle/>
          <a:p>
            <a:pPr algn="r"/>
            <a:r>
              <a:rPr lang="de-DE" sz="1200" dirty="0"/>
              <a:t>Seite 16</a:t>
            </a:r>
          </a:p>
        </p:txBody>
      </p:sp>
      <p:sp>
        <p:nvSpPr>
          <p:cNvPr id="4" name="Rechteck 3">
            <a:extLst>
              <a:ext uri="{FF2B5EF4-FFF2-40B4-BE49-F238E27FC236}">
                <a16:creationId xmlns:a16="http://schemas.microsoft.com/office/drawing/2014/main" id="{C6BA2526-16BA-FD3E-92D4-B90A3D4ED6D7}"/>
              </a:ext>
            </a:extLst>
          </p:cNvPr>
          <p:cNvSpPr/>
          <p:nvPr/>
        </p:nvSpPr>
        <p:spPr>
          <a:xfrm>
            <a:off x="0" y="6694415"/>
            <a:ext cx="1541993" cy="1635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 name="Gruppieren 5">
            <a:extLst>
              <a:ext uri="{FF2B5EF4-FFF2-40B4-BE49-F238E27FC236}">
                <a16:creationId xmlns:a16="http://schemas.microsoft.com/office/drawing/2014/main" id="{EB4846AF-5EF0-5177-66CD-1AD181B1D455}"/>
              </a:ext>
            </a:extLst>
          </p:cNvPr>
          <p:cNvGrpSpPr/>
          <p:nvPr/>
        </p:nvGrpSpPr>
        <p:grpSpPr>
          <a:xfrm>
            <a:off x="0" y="0"/>
            <a:ext cx="12191999" cy="1883165"/>
            <a:chOff x="0" y="0"/>
            <a:chExt cx="12191999" cy="1883165"/>
          </a:xfrm>
        </p:grpSpPr>
        <p:sp>
          <p:nvSpPr>
            <p:cNvPr id="8" name="Rechteck 7">
              <a:extLst>
                <a:ext uri="{FF2B5EF4-FFF2-40B4-BE49-F238E27FC236}">
                  <a16:creationId xmlns:a16="http://schemas.microsoft.com/office/drawing/2014/main" id="{E37A59B6-E813-0893-BEC0-BE3B4DF9E7C3}"/>
                </a:ext>
              </a:extLst>
            </p:cNvPr>
            <p:cNvSpPr/>
            <p:nvPr/>
          </p:nvSpPr>
          <p:spPr>
            <a:xfrm>
              <a:off x="0" y="0"/>
              <a:ext cx="12191999" cy="188316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C336C325-CAD0-355D-0FC9-88CEE9563BFE}"/>
                </a:ext>
              </a:extLst>
            </p:cNvPr>
            <p:cNvSpPr txBox="1"/>
            <p:nvPr/>
          </p:nvSpPr>
          <p:spPr>
            <a:xfrm>
              <a:off x="3545697" y="693228"/>
              <a:ext cx="4123114" cy="830997"/>
            </a:xfrm>
            <a:prstGeom prst="rect">
              <a:avLst/>
            </a:prstGeom>
            <a:noFill/>
          </p:spPr>
          <p:txBody>
            <a:bodyPr wrap="square" rtlCol="0">
              <a:spAutoFit/>
            </a:bodyPr>
            <a:lstStyle/>
            <a:p>
              <a:pPr algn="ctr"/>
              <a:r>
                <a:rPr lang="de-DE" sz="2400" b="1" dirty="0">
                  <a:latin typeface="Arial" panose="020B0604020202020204" pitchFamily="34" charset="0"/>
                  <a:ea typeface="Cambria" panose="02040503050406030204" pitchFamily="18" charset="0"/>
                  <a:cs typeface="Arial" panose="020B0604020202020204" pitchFamily="34" charset="0"/>
                </a:rPr>
                <a:t>Nachhaltigkeitsbericht 2024</a:t>
              </a:r>
              <a:endParaRPr lang="de-DE" sz="2400" dirty="0">
                <a:latin typeface="Arial" panose="020B0604020202020204" pitchFamily="34" charset="0"/>
                <a:ea typeface="Cambria" panose="02040503050406030204" pitchFamily="18" charset="0"/>
                <a:cs typeface="Arial" panose="020B0604020202020204" pitchFamily="34" charset="0"/>
              </a:endParaRPr>
            </a:p>
          </p:txBody>
        </p:sp>
        <p:pic>
          <p:nvPicPr>
            <p:cNvPr id="13" name="Grafik 12">
              <a:extLst>
                <a:ext uri="{FF2B5EF4-FFF2-40B4-BE49-F238E27FC236}">
                  <a16:creationId xmlns:a16="http://schemas.microsoft.com/office/drawing/2014/main" id="{6594EB4C-0068-C1A1-D0BA-291B720B4D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6532" y="205870"/>
              <a:ext cx="2148944" cy="1471424"/>
            </a:xfrm>
            <a:prstGeom prst="rect">
              <a:avLst/>
            </a:prstGeom>
          </p:spPr>
        </p:pic>
        <p:pic>
          <p:nvPicPr>
            <p:cNvPr id="14" name="Grafik 13">
              <a:extLst>
                <a:ext uri="{FF2B5EF4-FFF2-40B4-BE49-F238E27FC236}">
                  <a16:creationId xmlns:a16="http://schemas.microsoft.com/office/drawing/2014/main" id="{C96CCC98-455F-0674-3B26-00B418DB7E7C}"/>
                </a:ext>
              </a:extLst>
            </p:cNvPr>
            <p:cNvPicPr>
              <a:picLocks noChangeAspect="1"/>
            </p:cNvPicPr>
            <p:nvPr/>
          </p:nvPicPr>
          <p:blipFill>
            <a:blip r:embed="rId3"/>
            <a:stretch>
              <a:fillRect/>
            </a:stretch>
          </p:blipFill>
          <p:spPr>
            <a:xfrm>
              <a:off x="204670" y="71815"/>
              <a:ext cx="1709255" cy="1709255"/>
            </a:xfrm>
            <a:prstGeom prst="rect">
              <a:avLst/>
            </a:prstGeom>
          </p:spPr>
        </p:pic>
      </p:grpSp>
      <p:sp>
        <p:nvSpPr>
          <p:cNvPr id="5" name="Textfeld 4">
            <a:extLst>
              <a:ext uri="{FF2B5EF4-FFF2-40B4-BE49-F238E27FC236}">
                <a16:creationId xmlns:a16="http://schemas.microsoft.com/office/drawing/2014/main" id="{EFD7F6F8-926D-5371-7BEB-8CE54376FF66}"/>
              </a:ext>
            </a:extLst>
          </p:cNvPr>
          <p:cNvSpPr txBox="1"/>
          <p:nvPr/>
        </p:nvSpPr>
        <p:spPr>
          <a:xfrm>
            <a:off x="1541993" y="2174434"/>
            <a:ext cx="947396" cy="4401205"/>
          </a:xfrm>
          <a:prstGeom prst="rect">
            <a:avLst/>
          </a:prstGeom>
          <a:noFill/>
        </p:spPr>
        <p:txBody>
          <a:bodyPr wrap="square" rtlCol="0">
            <a:spAutoFit/>
          </a:bodyPr>
          <a:lstStyle/>
          <a:p>
            <a:pPr marL="285750" indent="-285750">
              <a:buFont typeface="Wingdings" panose="05000000000000000000" pitchFamily="2" charset="2"/>
              <a:buChar char="ü"/>
            </a:pPr>
            <a:r>
              <a:rPr lang="de-DE" sz="1400" dirty="0">
                <a:latin typeface="Arial" panose="020B0604020202020204" pitchFamily="34" charset="0"/>
                <a:cs typeface="Arial" panose="020B0604020202020204" pitchFamily="34" charset="0"/>
              </a:rPr>
              <a:t>Jan. 24</a:t>
            </a:r>
          </a:p>
          <a:p>
            <a:pPr marL="285750" indent="-285750">
              <a:buFont typeface="Wingdings" panose="05000000000000000000" pitchFamily="2" charset="2"/>
              <a:buChar char="ü"/>
            </a:pPr>
            <a:endParaRPr lang="de-DE"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endParaRPr lang="de-DE"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endParaRPr lang="de-DE"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de-DE" sz="1400" dirty="0">
                <a:latin typeface="Arial" panose="020B0604020202020204" pitchFamily="34" charset="0"/>
                <a:cs typeface="Arial" panose="020B0604020202020204" pitchFamily="34" charset="0"/>
              </a:rPr>
              <a:t>Feb. 24</a:t>
            </a:r>
          </a:p>
          <a:p>
            <a:pPr marL="285750" indent="-285750">
              <a:buFont typeface="Wingdings" panose="05000000000000000000" pitchFamily="2" charset="2"/>
              <a:buChar char="ü"/>
            </a:pPr>
            <a:endParaRPr lang="de-DE"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de-DE" sz="1400" dirty="0">
                <a:latin typeface="Arial" panose="020B0604020202020204" pitchFamily="34" charset="0"/>
                <a:cs typeface="Arial" panose="020B0604020202020204" pitchFamily="34" charset="0"/>
              </a:rPr>
              <a:t>Apr. 24</a:t>
            </a:r>
          </a:p>
          <a:p>
            <a:pPr marL="285750" indent="-285750">
              <a:buFont typeface="Wingdings" panose="05000000000000000000" pitchFamily="2" charset="2"/>
              <a:buChar char="ü"/>
            </a:pPr>
            <a:endParaRPr lang="de-DE"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de-DE" sz="1400" dirty="0">
                <a:latin typeface="Arial" panose="020B0604020202020204" pitchFamily="34" charset="0"/>
                <a:cs typeface="Arial" panose="020B0604020202020204" pitchFamily="34" charset="0"/>
              </a:rPr>
              <a:t>Mai  24</a:t>
            </a:r>
          </a:p>
          <a:p>
            <a:pPr marL="285750" indent="-285750">
              <a:buFont typeface="Wingdings" panose="05000000000000000000" pitchFamily="2" charset="2"/>
              <a:buChar char="ü"/>
            </a:pPr>
            <a:endParaRPr lang="de-DE"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de-DE" sz="1400" dirty="0">
                <a:latin typeface="Arial" panose="020B0604020202020204" pitchFamily="34" charset="0"/>
                <a:cs typeface="Arial" panose="020B0604020202020204" pitchFamily="34" charset="0"/>
              </a:rPr>
              <a:t>Jun. 24</a:t>
            </a:r>
          </a:p>
          <a:p>
            <a:pPr marL="285750" indent="-285750">
              <a:buFont typeface="Wingdings" panose="05000000000000000000" pitchFamily="2" charset="2"/>
              <a:buChar char="ü"/>
            </a:pPr>
            <a:endParaRPr lang="de-DE"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endParaRPr lang="de-DE"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de-DE" sz="1400" dirty="0">
                <a:latin typeface="Arial" panose="020B0604020202020204" pitchFamily="34" charset="0"/>
                <a:cs typeface="Arial" panose="020B0604020202020204" pitchFamily="34" charset="0"/>
              </a:rPr>
              <a:t>Jul. 24</a:t>
            </a:r>
          </a:p>
        </p:txBody>
      </p:sp>
      <p:sp>
        <p:nvSpPr>
          <p:cNvPr id="9" name="Textfeld 8">
            <a:extLst>
              <a:ext uri="{FF2B5EF4-FFF2-40B4-BE49-F238E27FC236}">
                <a16:creationId xmlns:a16="http://schemas.microsoft.com/office/drawing/2014/main" id="{8D43A114-CE50-7D28-DB70-7682C9B76B42}"/>
              </a:ext>
            </a:extLst>
          </p:cNvPr>
          <p:cNvSpPr txBox="1"/>
          <p:nvPr/>
        </p:nvSpPr>
        <p:spPr>
          <a:xfrm>
            <a:off x="2629733" y="2171538"/>
            <a:ext cx="4013147" cy="4339650"/>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Einführung eines nachhaltigen Buffets</a:t>
            </a:r>
          </a:p>
          <a:p>
            <a:r>
              <a:rPr lang="de-DE" sz="1400" dirty="0">
                <a:latin typeface="Arial" panose="020B0604020202020204" pitchFamily="34" charset="0"/>
                <a:cs typeface="Arial" panose="020B0604020202020204" pitchFamily="34" charset="0"/>
              </a:rPr>
              <a:t>Neue Dosieranlage für Reinigungsmittel</a:t>
            </a:r>
          </a:p>
          <a:p>
            <a:r>
              <a:rPr lang="de-DE" sz="1400" dirty="0">
                <a:latin typeface="Arial" panose="020B0604020202020204" pitchFamily="34" charset="0"/>
                <a:cs typeface="Arial" panose="020B0604020202020204" pitchFamily="34" charset="0"/>
              </a:rPr>
              <a:t>Green </a:t>
            </a:r>
            <a:r>
              <a:rPr lang="de-DE" sz="1400" dirty="0" err="1">
                <a:latin typeface="Arial" panose="020B0604020202020204" pitchFamily="34" charset="0"/>
                <a:cs typeface="Arial" panose="020B0604020202020204" pitchFamily="34" charset="0"/>
              </a:rPr>
              <a:t>Sign</a:t>
            </a:r>
            <a:r>
              <a:rPr lang="de-DE" sz="1400" dirty="0">
                <a:latin typeface="Arial" panose="020B0604020202020204" pitchFamily="34" charset="0"/>
                <a:cs typeface="Arial" panose="020B0604020202020204" pitchFamily="34" charset="0"/>
              </a:rPr>
              <a:t> Schulung</a:t>
            </a:r>
          </a:p>
          <a:p>
            <a:endParaRPr lang="de-DE" sz="1400" dirty="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Einführung Fair </a:t>
            </a:r>
            <a:r>
              <a:rPr lang="de-DE" sz="1400" dirty="0" err="1">
                <a:latin typeface="Arial" panose="020B0604020202020204" pitchFamily="34" charset="0"/>
                <a:cs typeface="Arial" panose="020B0604020202020204" pitchFamily="34" charset="0"/>
              </a:rPr>
              <a:t>Traide</a:t>
            </a:r>
            <a:r>
              <a:rPr lang="de-DE" sz="1400" dirty="0">
                <a:latin typeface="Arial" panose="020B0604020202020204" pitchFamily="34" charset="0"/>
                <a:cs typeface="Arial" panose="020B0604020202020204" pitchFamily="34" charset="0"/>
              </a:rPr>
              <a:t> Kaffee</a:t>
            </a:r>
          </a:p>
          <a:p>
            <a:endParaRPr lang="de-DE" sz="1400" dirty="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Inbetriebnahme der E-Ladesäulen</a:t>
            </a:r>
          </a:p>
          <a:p>
            <a:endParaRPr lang="de-DE" sz="1400" dirty="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CO² Fußabdruck durch Climate Partner </a:t>
            </a:r>
            <a:r>
              <a:rPr lang="de-DE" sz="1000" dirty="0">
                <a:latin typeface="Arial" panose="020B0604020202020204" pitchFamily="34" charset="0"/>
                <a:cs typeface="Arial" panose="020B0604020202020204" pitchFamily="34" charset="0"/>
              </a:rPr>
              <a:t>(679.323,02 Kg CO²)</a:t>
            </a:r>
          </a:p>
          <a:p>
            <a:endParaRPr lang="de-DE" sz="1400" dirty="0">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Unterstützung des DRK-Blutspendedienst im Haus</a:t>
            </a:r>
          </a:p>
          <a:p>
            <a:r>
              <a:rPr lang="de-DE" sz="1400" dirty="0">
                <a:latin typeface="Arial" panose="020B0604020202020204" pitchFamily="34" charset="0"/>
                <a:cs typeface="Arial" panose="020B0604020202020204" pitchFamily="34" charset="0"/>
              </a:rPr>
              <a:t>Wildblumenwiese vor dem Hotel angelegt</a:t>
            </a:r>
          </a:p>
          <a:p>
            <a:endParaRPr lang="de-DE" sz="1400" dirty="0">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Green </a:t>
            </a:r>
            <a:r>
              <a:rPr lang="de-DE" sz="1400" dirty="0" err="1">
                <a:latin typeface="Arial" panose="020B0604020202020204" pitchFamily="34" charset="0"/>
                <a:cs typeface="Arial" panose="020B0604020202020204" pitchFamily="34" charset="0"/>
              </a:rPr>
              <a:t>Sign</a:t>
            </a:r>
            <a:r>
              <a:rPr lang="de-DE" sz="1400" dirty="0">
                <a:latin typeface="Arial" panose="020B0604020202020204" pitchFamily="34" charset="0"/>
                <a:cs typeface="Arial" panose="020B0604020202020204" pitchFamily="34" charset="0"/>
              </a:rPr>
              <a:t> Schulung</a:t>
            </a:r>
          </a:p>
          <a:p>
            <a:r>
              <a:rPr lang="de-DE" sz="1400" dirty="0">
                <a:latin typeface="Arial" panose="020B0604020202020204" pitchFamily="34" charset="0"/>
                <a:cs typeface="Arial" panose="020B0604020202020204" pitchFamily="34" charset="0"/>
              </a:rPr>
              <a:t>Veröffentlichung Nachhaltigkeitsbericht 2023</a:t>
            </a:r>
          </a:p>
        </p:txBody>
      </p:sp>
      <p:sp>
        <p:nvSpPr>
          <p:cNvPr id="10" name="Textfeld 9">
            <a:extLst>
              <a:ext uri="{FF2B5EF4-FFF2-40B4-BE49-F238E27FC236}">
                <a16:creationId xmlns:a16="http://schemas.microsoft.com/office/drawing/2014/main" id="{0B16BC0F-E410-105A-49A6-F4A42A20A484}"/>
              </a:ext>
            </a:extLst>
          </p:cNvPr>
          <p:cNvSpPr txBox="1"/>
          <p:nvPr/>
        </p:nvSpPr>
        <p:spPr>
          <a:xfrm>
            <a:off x="7083216" y="2171538"/>
            <a:ext cx="1008124" cy="3970318"/>
          </a:xfrm>
          <a:prstGeom prst="rect">
            <a:avLst/>
          </a:prstGeom>
          <a:noFill/>
        </p:spPr>
        <p:txBody>
          <a:bodyPr wrap="square" rtlCol="0">
            <a:spAutoFit/>
          </a:bodyPr>
          <a:lstStyle/>
          <a:p>
            <a:pPr marL="285750" indent="-285750">
              <a:buFont typeface="Wingdings" panose="05000000000000000000" pitchFamily="2" charset="2"/>
              <a:buChar char="ü"/>
            </a:pPr>
            <a:r>
              <a:rPr lang="de-DE" sz="1400" dirty="0">
                <a:latin typeface="Arial" panose="020B0604020202020204" pitchFamily="34" charset="0"/>
                <a:cs typeface="Arial" panose="020B0604020202020204" pitchFamily="34" charset="0"/>
              </a:rPr>
              <a:t>Aug. 24</a:t>
            </a:r>
          </a:p>
          <a:p>
            <a:endParaRPr lang="de-DE"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de-DE" sz="1400" dirty="0">
                <a:latin typeface="Arial" panose="020B0604020202020204" pitchFamily="34" charset="0"/>
                <a:cs typeface="Arial" panose="020B0604020202020204" pitchFamily="34" charset="0"/>
              </a:rPr>
              <a:t>Sep. 24</a:t>
            </a:r>
          </a:p>
          <a:p>
            <a:pPr marL="285750" indent="-285750">
              <a:buFont typeface="Wingdings" panose="05000000000000000000" pitchFamily="2" charset="2"/>
              <a:buChar char="ü"/>
            </a:pPr>
            <a:endParaRPr lang="de-DE"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de-DE" sz="1400" dirty="0">
                <a:latin typeface="Arial" panose="020B0604020202020204" pitchFamily="34" charset="0"/>
                <a:cs typeface="Arial" panose="020B0604020202020204" pitchFamily="34" charset="0"/>
              </a:rPr>
              <a:t>Okt. 24</a:t>
            </a:r>
          </a:p>
          <a:p>
            <a:pPr marL="285750" indent="-285750">
              <a:buFont typeface="Wingdings" panose="05000000000000000000" pitchFamily="2" charset="2"/>
              <a:buChar char="ü"/>
            </a:pPr>
            <a:endParaRPr lang="de-DE"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endParaRPr lang="de-DE" sz="1400" dirty="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de-DE" sz="1400" dirty="0">
                <a:latin typeface="Arial" panose="020B0604020202020204" pitchFamily="34" charset="0"/>
                <a:cs typeface="Arial" panose="020B0604020202020204" pitchFamily="34" charset="0"/>
              </a:rPr>
              <a:t>Nov. 24</a:t>
            </a:r>
          </a:p>
          <a:p>
            <a:pPr marL="285750" indent="-285750">
              <a:buFont typeface="Wingdings" panose="05000000000000000000" pitchFamily="2" charset="2"/>
              <a:buChar char="ü"/>
            </a:pPr>
            <a:endParaRPr lang="de-DE"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endParaRPr lang="de-DE"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de-DE" sz="1400" dirty="0">
                <a:latin typeface="Arial" panose="020B0604020202020204" pitchFamily="34" charset="0"/>
                <a:cs typeface="Arial" panose="020B0604020202020204" pitchFamily="34" charset="0"/>
              </a:rPr>
              <a:t>Dez. 24</a:t>
            </a:r>
          </a:p>
        </p:txBody>
      </p:sp>
      <p:sp>
        <p:nvSpPr>
          <p:cNvPr id="11" name="Textfeld 10">
            <a:extLst>
              <a:ext uri="{FF2B5EF4-FFF2-40B4-BE49-F238E27FC236}">
                <a16:creationId xmlns:a16="http://schemas.microsoft.com/office/drawing/2014/main" id="{33CC42A1-EFF9-C4AC-3271-DFAE3F10C44F}"/>
              </a:ext>
            </a:extLst>
          </p:cNvPr>
          <p:cNvSpPr txBox="1"/>
          <p:nvPr/>
        </p:nvSpPr>
        <p:spPr>
          <a:xfrm>
            <a:off x="8298240" y="2171537"/>
            <a:ext cx="3952570" cy="3708708"/>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Start der PG-Nachhaltigkeit </a:t>
            </a:r>
            <a:r>
              <a:rPr lang="de-DE" sz="1100" dirty="0">
                <a:latin typeface="Arial" panose="020B0604020202020204" pitchFamily="34" charset="0"/>
                <a:cs typeface="Arial" panose="020B0604020202020204" pitchFamily="34" charset="0"/>
              </a:rPr>
              <a:t>(vorantreiben von Maßnahmen)</a:t>
            </a:r>
          </a:p>
          <a:p>
            <a:endParaRPr lang="de-DE" sz="1400" dirty="0">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Reduzierung Fleischanteil am Buffet</a:t>
            </a:r>
          </a:p>
          <a:p>
            <a:endParaRPr lang="de-DE" sz="1400" dirty="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Austausch mit dem Schwarzwald Panorama Hotel in Bad Herrenalb</a:t>
            </a:r>
          </a:p>
          <a:p>
            <a:r>
              <a:rPr lang="de-DE" sz="1400" dirty="0">
                <a:latin typeface="Arial" panose="020B0604020202020204" pitchFamily="34" charset="0"/>
                <a:cs typeface="Arial" panose="020B0604020202020204" pitchFamily="34" charset="0"/>
              </a:rPr>
              <a:t>PM „CO² Fußabdruck“ veröffentlicht</a:t>
            </a:r>
          </a:p>
          <a:p>
            <a:r>
              <a:rPr lang="de-DE" sz="1400">
                <a:latin typeface="Arial" panose="020B0604020202020204" pitchFamily="34" charset="0"/>
                <a:cs typeface="Arial" panose="020B0604020202020204" pitchFamily="34" charset="0"/>
              </a:rPr>
              <a:t>Kununu </a:t>
            </a:r>
            <a:r>
              <a:rPr lang="de-DE" sz="1400" dirty="0">
                <a:latin typeface="Arial" panose="020B0604020202020204" pitchFamily="34" charset="0"/>
                <a:cs typeface="Arial" panose="020B0604020202020204" pitchFamily="34" charset="0"/>
              </a:rPr>
              <a:t>„Top Company Siegel 2024“ erhalten</a:t>
            </a:r>
          </a:p>
          <a:p>
            <a:endParaRPr lang="de-DE" sz="1400" dirty="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Zertifikat Fairtrade-Zertifizierung Baumwolle (Arbeitskleidung) erhalten</a:t>
            </a:r>
          </a:p>
          <a:p>
            <a:endParaRPr lang="de-DE" sz="1400" dirty="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Besuch Green </a:t>
            </a:r>
            <a:r>
              <a:rPr lang="de-DE" sz="1400" dirty="0" err="1">
                <a:latin typeface="Arial" panose="020B0604020202020204" pitchFamily="34" charset="0"/>
                <a:cs typeface="Arial" panose="020B0604020202020204" pitchFamily="34" charset="0"/>
              </a:rPr>
              <a:t>Sign</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Tourism</a:t>
            </a:r>
            <a:r>
              <a:rPr lang="de-DE" sz="1400" dirty="0">
                <a:latin typeface="Arial" panose="020B0604020202020204" pitchFamily="34" charset="0"/>
                <a:cs typeface="Arial" panose="020B0604020202020204" pitchFamily="34" charset="0"/>
              </a:rPr>
              <a:t> Camp</a:t>
            </a:r>
          </a:p>
        </p:txBody>
      </p:sp>
    </p:spTree>
    <p:extLst>
      <p:ext uri="{BB962C8B-B14F-4D97-AF65-F5344CB8AC3E}">
        <p14:creationId xmlns:p14="http://schemas.microsoft.com/office/powerpoint/2010/main" val="1829361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43147" y="2256626"/>
            <a:ext cx="10548852" cy="4247317"/>
          </a:xfrm>
          <a:prstGeom prst="rect">
            <a:avLst/>
          </a:prstGeom>
          <a:noFill/>
        </p:spPr>
        <p:txBody>
          <a:bodyPr wrap="square" rtlCol="0">
            <a:spAutoFit/>
          </a:bodyPr>
          <a:lstStyle/>
          <a:p>
            <a:pPr marL="342900" lvl="0" indent="-342900">
              <a:buFont typeface="Wingdings" panose="05000000000000000000" pitchFamily="2" charset="2"/>
              <a:buChar char=""/>
              <a:tabLst>
                <a:tab pos="457200" algn="l"/>
              </a:tabLst>
            </a:pPr>
            <a:r>
              <a:rPr lang="de-DE" sz="1800" dirty="0">
                <a:solidFill>
                  <a:srgbClr val="000000"/>
                </a:solidFill>
                <a:effectLst/>
                <a:latin typeface="Arial" panose="020B0604020202020204" pitchFamily="34" charset="0"/>
                <a:ea typeface="Aptos" panose="020B0004020202020204" pitchFamily="34" charset="0"/>
                <a:cs typeface="Aptos" panose="020B0004020202020204" pitchFamily="34" charset="0"/>
              </a:rPr>
              <a:t>Reduzierung der CO² Emission (Unterstützung sozialer Projekte)</a:t>
            </a:r>
          </a:p>
          <a:p>
            <a:pPr marL="342900" lvl="0" indent="-342900">
              <a:buFont typeface="Wingdings" panose="05000000000000000000" pitchFamily="2" charset="2"/>
              <a:buChar char=""/>
              <a:tabLst>
                <a:tab pos="457200" algn="l"/>
              </a:tabLst>
            </a:pPr>
            <a:endParaRPr lang="de-DE"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Wingdings" panose="05000000000000000000" pitchFamily="2" charset="2"/>
              <a:buChar char=""/>
              <a:tabLst>
                <a:tab pos="457200" algn="l"/>
              </a:tabLst>
            </a:pPr>
            <a:r>
              <a:rPr lang="de-DE" sz="1800" dirty="0">
                <a:solidFill>
                  <a:srgbClr val="000000"/>
                </a:solidFill>
                <a:effectLst/>
                <a:latin typeface="Arial" panose="020B0604020202020204" pitchFamily="34" charset="0"/>
                <a:ea typeface="Aptos" panose="020B0004020202020204" pitchFamily="34" charset="0"/>
                <a:cs typeface="Aptos" panose="020B0004020202020204" pitchFamily="34" charset="0"/>
              </a:rPr>
              <a:t>Implementierung der Rubrik „Nachhaltigkeit“ auf unserer Homepage</a:t>
            </a:r>
          </a:p>
          <a:p>
            <a:pPr marL="342900" lvl="0" indent="-342900">
              <a:buFont typeface="Wingdings" panose="05000000000000000000" pitchFamily="2" charset="2"/>
              <a:buChar char=""/>
              <a:tabLst>
                <a:tab pos="457200" algn="l"/>
              </a:tabLst>
            </a:pPr>
            <a:endParaRPr lang="de-DE"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Wingdings" panose="05000000000000000000" pitchFamily="2" charset="2"/>
              <a:buChar char=""/>
              <a:tabLst>
                <a:tab pos="457200" algn="l"/>
              </a:tabLst>
            </a:pPr>
            <a:r>
              <a:rPr lang="de-DE" sz="1800" dirty="0">
                <a:solidFill>
                  <a:srgbClr val="000000"/>
                </a:solidFill>
                <a:effectLst/>
                <a:latin typeface="Arial" panose="020B0604020202020204" pitchFamily="34" charset="0"/>
                <a:ea typeface="Aptos" panose="020B0004020202020204" pitchFamily="34" charset="0"/>
                <a:cs typeface="Aptos" panose="020B0004020202020204" pitchFamily="34" charset="0"/>
              </a:rPr>
              <a:t>Einführung nachhaltiger Aspekte in die Standards der Geno Kooperation</a:t>
            </a:r>
          </a:p>
          <a:p>
            <a:pPr marL="342900" lvl="0" indent="-342900">
              <a:buFont typeface="Wingdings" panose="05000000000000000000" pitchFamily="2" charset="2"/>
              <a:buChar char=""/>
              <a:tabLst>
                <a:tab pos="457200" algn="l"/>
              </a:tabLst>
            </a:pPr>
            <a:endParaRPr lang="de-DE"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Wingdings" panose="05000000000000000000" pitchFamily="2" charset="2"/>
              <a:buChar char=""/>
              <a:tabLst>
                <a:tab pos="457200" algn="l"/>
              </a:tabLst>
            </a:pPr>
            <a:r>
              <a:rPr lang="de-DE" sz="1800" dirty="0">
                <a:solidFill>
                  <a:srgbClr val="000000"/>
                </a:solidFill>
                <a:effectLst/>
                <a:latin typeface="Arial" panose="020B0604020202020204" pitchFamily="34" charset="0"/>
                <a:ea typeface="Aptos" panose="020B0004020202020204" pitchFamily="34" charset="0"/>
                <a:cs typeface="Aptos" panose="020B0004020202020204" pitchFamily="34" charset="0"/>
              </a:rPr>
              <a:t>Erstellung eines Insektenhotels</a:t>
            </a:r>
          </a:p>
          <a:p>
            <a:pPr marL="342900" lvl="0" indent="-342900">
              <a:buFont typeface="Wingdings" panose="05000000000000000000" pitchFamily="2" charset="2"/>
              <a:buChar char=""/>
              <a:tabLst>
                <a:tab pos="457200" algn="l"/>
              </a:tabLst>
            </a:pPr>
            <a:endParaRPr lang="de-DE"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Wingdings" panose="05000000000000000000" pitchFamily="2" charset="2"/>
              <a:buChar char=""/>
              <a:tabLst>
                <a:tab pos="457200" algn="l"/>
              </a:tabLst>
            </a:pPr>
            <a:r>
              <a:rPr lang="de-DE" sz="1800" dirty="0">
                <a:solidFill>
                  <a:srgbClr val="000000"/>
                </a:solidFill>
                <a:effectLst/>
                <a:latin typeface="Arial" panose="020B0604020202020204" pitchFamily="34" charset="0"/>
                <a:ea typeface="Aptos" panose="020B0004020202020204" pitchFamily="34" charset="0"/>
                <a:cs typeface="Aptos" panose="020B0004020202020204" pitchFamily="34" charset="0"/>
              </a:rPr>
              <a:t>Erstellung einer Nachhaltigkeit Galerie</a:t>
            </a:r>
          </a:p>
          <a:p>
            <a:pPr lvl="0">
              <a:tabLst>
                <a:tab pos="457200" algn="l"/>
              </a:tabLst>
            </a:pPr>
            <a:r>
              <a:rPr lang="de-DE" sz="1800" dirty="0">
                <a:solidFill>
                  <a:srgbClr val="000000"/>
                </a:solidFill>
                <a:effectLst/>
                <a:latin typeface="Arial" panose="020B0604020202020204" pitchFamily="34" charset="0"/>
                <a:ea typeface="Aptos" panose="020B0004020202020204" pitchFamily="34" charset="0"/>
                <a:cs typeface="Aptos" panose="020B0004020202020204" pitchFamily="34" charset="0"/>
              </a:rPr>
              <a:t> </a:t>
            </a:r>
            <a:endParaRPr lang="de-DE"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Wingdings" panose="05000000000000000000" pitchFamily="2" charset="2"/>
              <a:buChar char=""/>
              <a:tabLst>
                <a:tab pos="457200" algn="l"/>
              </a:tabLst>
            </a:pPr>
            <a:r>
              <a:rPr lang="de-DE" sz="1800" dirty="0">
                <a:solidFill>
                  <a:srgbClr val="000000"/>
                </a:solidFill>
                <a:effectLst/>
                <a:latin typeface="Arial" panose="020B0604020202020204" pitchFamily="34" charset="0"/>
                <a:ea typeface="Aptos" panose="020B0004020202020204" pitchFamily="34" charset="0"/>
                <a:cs typeface="Aptos" panose="020B0004020202020204" pitchFamily="34" charset="0"/>
              </a:rPr>
              <a:t>Umstellung auf recyceltes Druck- und </a:t>
            </a:r>
            <a:r>
              <a:rPr lang="de-DE" sz="1800" dirty="0" err="1">
                <a:solidFill>
                  <a:srgbClr val="000000"/>
                </a:solidFill>
                <a:effectLst/>
                <a:latin typeface="Arial" panose="020B0604020202020204" pitchFamily="34" charset="0"/>
                <a:ea typeface="Aptos" panose="020B0004020202020204" pitchFamily="34" charset="0"/>
                <a:cs typeface="Aptos" panose="020B0004020202020204" pitchFamily="34" charset="0"/>
              </a:rPr>
              <a:t>Flipchartpapier</a:t>
            </a:r>
            <a:endParaRPr lang="de-DE" sz="1800" dirty="0">
              <a:solidFill>
                <a:srgbClr val="000000"/>
              </a:solidFill>
              <a:effectLst/>
              <a:latin typeface="Arial" panose="020B0604020202020204" pitchFamily="34" charset="0"/>
              <a:ea typeface="Aptos" panose="020B0004020202020204" pitchFamily="34" charset="0"/>
              <a:cs typeface="Aptos" panose="020B0004020202020204" pitchFamily="34" charset="0"/>
            </a:endParaRPr>
          </a:p>
          <a:p>
            <a:pPr marL="342900" lvl="0" indent="-342900">
              <a:buFont typeface="Wingdings" panose="05000000000000000000" pitchFamily="2" charset="2"/>
              <a:buChar char=""/>
              <a:tabLst>
                <a:tab pos="457200" algn="l"/>
              </a:tabLst>
            </a:pPr>
            <a:endParaRPr lang="de-DE"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Wingdings" panose="05000000000000000000" pitchFamily="2" charset="2"/>
              <a:buChar char=""/>
              <a:tabLst>
                <a:tab pos="457200" algn="l"/>
              </a:tabLst>
            </a:pPr>
            <a:r>
              <a:rPr lang="de-DE" sz="1800" dirty="0">
                <a:solidFill>
                  <a:srgbClr val="000000"/>
                </a:solidFill>
                <a:effectLst/>
                <a:latin typeface="Arial" panose="020B0604020202020204" pitchFamily="34" charset="0"/>
                <a:ea typeface="Aptos" panose="020B0004020202020204" pitchFamily="34" charset="0"/>
                <a:cs typeface="Aptos" panose="020B0004020202020204" pitchFamily="34" charset="0"/>
              </a:rPr>
              <a:t>Kräutergarten</a:t>
            </a:r>
          </a:p>
          <a:p>
            <a:pPr marL="342900" lvl="0" indent="-342900">
              <a:buFont typeface="Wingdings" panose="05000000000000000000" pitchFamily="2" charset="2"/>
              <a:buChar char=""/>
              <a:tabLst>
                <a:tab pos="457200" algn="l"/>
              </a:tabLst>
            </a:pPr>
            <a:endParaRPr lang="de-DE" sz="1800" dirty="0">
              <a:solidFill>
                <a:srgbClr val="000000"/>
              </a:solidFill>
              <a:effectLst/>
              <a:latin typeface="Arial" panose="020B0604020202020204" pitchFamily="34" charset="0"/>
              <a:ea typeface="Aptos" panose="020B0004020202020204" pitchFamily="34" charset="0"/>
              <a:cs typeface="Aptos" panose="020B0004020202020204" pitchFamily="34" charset="0"/>
            </a:endParaRPr>
          </a:p>
          <a:p>
            <a:pPr marL="342900" lvl="0" indent="-342900">
              <a:buFont typeface="Wingdings" panose="05000000000000000000" pitchFamily="2" charset="2"/>
              <a:buChar char=""/>
              <a:tabLst>
                <a:tab pos="457200" algn="l"/>
              </a:tabLst>
            </a:pPr>
            <a:r>
              <a:rPr lang="de-DE" sz="1800" dirty="0">
                <a:solidFill>
                  <a:srgbClr val="000000"/>
                </a:solidFill>
                <a:effectLst/>
                <a:latin typeface="Arial" panose="020B0604020202020204" pitchFamily="34" charset="0"/>
                <a:ea typeface="Aptos" panose="020B0004020202020204" pitchFamily="34" charset="0"/>
              </a:rPr>
              <a:t>Komposthaufen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feld 6"/>
          <p:cNvSpPr txBox="1"/>
          <p:nvPr/>
        </p:nvSpPr>
        <p:spPr>
          <a:xfrm rot="16200000">
            <a:off x="-1609540" y="3585753"/>
            <a:ext cx="4725460" cy="1569660"/>
          </a:xfrm>
          <a:prstGeom prst="rect">
            <a:avLst/>
          </a:prstGeom>
          <a:noFill/>
        </p:spPr>
        <p:txBody>
          <a:bodyPr wrap="square" rtlCol="0" anchor="ctr">
            <a:spAutoFit/>
          </a:bodyPr>
          <a:lstStyle/>
          <a:p>
            <a:pPr algn="ctr"/>
            <a:r>
              <a:rPr lang="de-DE" sz="4800" dirty="0">
                <a:latin typeface="Arial" panose="020B0604020202020204" pitchFamily="34" charset="0"/>
                <a:cs typeface="Arial" panose="020B0604020202020204" pitchFamily="34" charset="0"/>
              </a:rPr>
              <a:t>Unsere Ziele und </a:t>
            </a:r>
            <a:r>
              <a:rPr lang="de-DE" sz="4800" dirty="0" err="1">
                <a:latin typeface="Arial" panose="020B0604020202020204" pitchFamily="34" charset="0"/>
                <a:cs typeface="Arial" panose="020B0604020202020204" pitchFamily="34" charset="0"/>
              </a:rPr>
              <a:t>next</a:t>
            </a:r>
            <a:r>
              <a:rPr lang="de-DE" sz="4800" dirty="0">
                <a:latin typeface="Arial" panose="020B0604020202020204" pitchFamily="34" charset="0"/>
                <a:cs typeface="Arial" panose="020B0604020202020204" pitchFamily="34" charset="0"/>
              </a:rPr>
              <a:t> </a:t>
            </a:r>
            <a:r>
              <a:rPr lang="de-DE" sz="4800" dirty="0" err="1">
                <a:latin typeface="Arial" panose="020B0604020202020204" pitchFamily="34" charset="0"/>
                <a:cs typeface="Arial" panose="020B0604020202020204" pitchFamily="34" charset="0"/>
              </a:rPr>
              <a:t>Steps</a:t>
            </a:r>
            <a:endParaRPr lang="de-DE" sz="4800" dirty="0">
              <a:latin typeface="Arial" panose="020B0604020202020204" pitchFamily="34" charset="0"/>
              <a:cs typeface="Arial" panose="020B0604020202020204" pitchFamily="34" charset="0"/>
            </a:endParaRPr>
          </a:p>
        </p:txBody>
      </p:sp>
      <p:sp>
        <p:nvSpPr>
          <p:cNvPr id="3" name="Textfeld 2">
            <a:extLst>
              <a:ext uri="{FF2B5EF4-FFF2-40B4-BE49-F238E27FC236}">
                <a16:creationId xmlns:a16="http://schemas.microsoft.com/office/drawing/2014/main" id="{CB17CA40-66AB-9AB5-96A9-81B7C1E087B1}"/>
              </a:ext>
            </a:extLst>
          </p:cNvPr>
          <p:cNvSpPr txBox="1"/>
          <p:nvPr/>
        </p:nvSpPr>
        <p:spPr>
          <a:xfrm>
            <a:off x="10859812" y="6347727"/>
            <a:ext cx="1015664" cy="276999"/>
          </a:xfrm>
          <a:prstGeom prst="rect">
            <a:avLst/>
          </a:prstGeom>
          <a:noFill/>
        </p:spPr>
        <p:txBody>
          <a:bodyPr wrap="square" rtlCol="0">
            <a:spAutoFit/>
          </a:bodyPr>
          <a:lstStyle/>
          <a:p>
            <a:pPr algn="r"/>
            <a:r>
              <a:rPr lang="de-DE" sz="1200" dirty="0"/>
              <a:t>Seite 17</a:t>
            </a:r>
          </a:p>
        </p:txBody>
      </p:sp>
      <p:pic>
        <p:nvPicPr>
          <p:cNvPr id="1026" name="Picture 2" descr="Wildbienen-Villa">
            <a:extLst>
              <a:ext uri="{FF2B5EF4-FFF2-40B4-BE49-F238E27FC236}">
                <a16:creationId xmlns:a16="http://schemas.microsoft.com/office/drawing/2014/main" id="{4F20A4D3-BB26-9A6A-9B03-FBD6831654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8889" y="4502631"/>
            <a:ext cx="1646689" cy="1646689"/>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a:extLst>
              <a:ext uri="{FF2B5EF4-FFF2-40B4-BE49-F238E27FC236}">
                <a16:creationId xmlns:a16="http://schemas.microsoft.com/office/drawing/2014/main" id="{75775662-B8B3-0CFC-7808-93B637412021}"/>
              </a:ext>
            </a:extLst>
          </p:cNvPr>
          <p:cNvSpPr/>
          <p:nvPr/>
        </p:nvSpPr>
        <p:spPr>
          <a:xfrm>
            <a:off x="0" y="6694415"/>
            <a:ext cx="1541993" cy="1635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 name="Gruppieren 5">
            <a:extLst>
              <a:ext uri="{FF2B5EF4-FFF2-40B4-BE49-F238E27FC236}">
                <a16:creationId xmlns:a16="http://schemas.microsoft.com/office/drawing/2014/main" id="{538625CF-2DA9-80BD-41BD-997AB4D1BA58}"/>
              </a:ext>
            </a:extLst>
          </p:cNvPr>
          <p:cNvGrpSpPr/>
          <p:nvPr/>
        </p:nvGrpSpPr>
        <p:grpSpPr>
          <a:xfrm>
            <a:off x="0" y="0"/>
            <a:ext cx="12191999" cy="1883165"/>
            <a:chOff x="0" y="0"/>
            <a:chExt cx="12191999" cy="1883165"/>
          </a:xfrm>
        </p:grpSpPr>
        <p:sp>
          <p:nvSpPr>
            <p:cNvPr id="8" name="Rechteck 7">
              <a:extLst>
                <a:ext uri="{FF2B5EF4-FFF2-40B4-BE49-F238E27FC236}">
                  <a16:creationId xmlns:a16="http://schemas.microsoft.com/office/drawing/2014/main" id="{83408C9E-E328-6FB3-A722-C80D2E515CD4}"/>
                </a:ext>
              </a:extLst>
            </p:cNvPr>
            <p:cNvSpPr/>
            <p:nvPr/>
          </p:nvSpPr>
          <p:spPr>
            <a:xfrm>
              <a:off x="0" y="0"/>
              <a:ext cx="12191999" cy="188316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6322577C-2640-6883-5A67-C157C16D5B24}"/>
                </a:ext>
              </a:extLst>
            </p:cNvPr>
            <p:cNvSpPr txBox="1"/>
            <p:nvPr/>
          </p:nvSpPr>
          <p:spPr>
            <a:xfrm>
              <a:off x="3545697" y="693228"/>
              <a:ext cx="4123114" cy="830997"/>
            </a:xfrm>
            <a:prstGeom prst="rect">
              <a:avLst/>
            </a:prstGeom>
            <a:noFill/>
          </p:spPr>
          <p:txBody>
            <a:bodyPr wrap="square" rtlCol="0">
              <a:spAutoFit/>
            </a:bodyPr>
            <a:lstStyle/>
            <a:p>
              <a:pPr algn="ctr"/>
              <a:r>
                <a:rPr lang="de-DE" sz="2400" b="1" dirty="0">
                  <a:latin typeface="Arial" panose="020B0604020202020204" pitchFamily="34" charset="0"/>
                  <a:ea typeface="Cambria" panose="02040503050406030204" pitchFamily="18" charset="0"/>
                  <a:cs typeface="Arial" panose="020B0604020202020204" pitchFamily="34" charset="0"/>
                </a:rPr>
                <a:t>Nachhaltigkeitsbericht 2024</a:t>
              </a:r>
              <a:endParaRPr lang="de-DE" sz="2400" dirty="0">
                <a:latin typeface="Arial" panose="020B0604020202020204" pitchFamily="34" charset="0"/>
                <a:ea typeface="Cambria" panose="02040503050406030204" pitchFamily="18" charset="0"/>
                <a:cs typeface="Arial" panose="020B0604020202020204" pitchFamily="34" charset="0"/>
              </a:endParaRPr>
            </a:p>
          </p:txBody>
        </p:sp>
        <p:pic>
          <p:nvPicPr>
            <p:cNvPr id="13" name="Grafik 12">
              <a:extLst>
                <a:ext uri="{FF2B5EF4-FFF2-40B4-BE49-F238E27FC236}">
                  <a16:creationId xmlns:a16="http://schemas.microsoft.com/office/drawing/2014/main" id="{A7D51F34-36AA-AEC5-8216-B1EFF3BC4D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6532" y="205870"/>
              <a:ext cx="2148944" cy="1471424"/>
            </a:xfrm>
            <a:prstGeom prst="rect">
              <a:avLst/>
            </a:prstGeom>
          </p:spPr>
        </p:pic>
        <p:pic>
          <p:nvPicPr>
            <p:cNvPr id="14" name="Grafik 13">
              <a:extLst>
                <a:ext uri="{FF2B5EF4-FFF2-40B4-BE49-F238E27FC236}">
                  <a16:creationId xmlns:a16="http://schemas.microsoft.com/office/drawing/2014/main" id="{DCAEA339-A29D-31C3-1538-58D699AFEECA}"/>
                </a:ext>
              </a:extLst>
            </p:cNvPr>
            <p:cNvPicPr>
              <a:picLocks noChangeAspect="1"/>
            </p:cNvPicPr>
            <p:nvPr/>
          </p:nvPicPr>
          <p:blipFill>
            <a:blip r:embed="rId4"/>
            <a:stretch>
              <a:fillRect/>
            </a:stretch>
          </p:blipFill>
          <p:spPr>
            <a:xfrm>
              <a:off x="204670" y="71815"/>
              <a:ext cx="1709255" cy="1709255"/>
            </a:xfrm>
            <a:prstGeom prst="rect">
              <a:avLst/>
            </a:prstGeom>
          </p:spPr>
        </p:pic>
      </p:grpSp>
    </p:spTree>
    <p:extLst>
      <p:ext uri="{BB962C8B-B14F-4D97-AF65-F5344CB8AC3E}">
        <p14:creationId xmlns:p14="http://schemas.microsoft.com/office/powerpoint/2010/main" val="83271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487977" y="2808792"/>
            <a:ext cx="8238555" cy="3477875"/>
          </a:xfrm>
          <a:prstGeom prst="rect">
            <a:avLst/>
          </a:prstGeom>
          <a:noFill/>
        </p:spPr>
        <p:txBody>
          <a:bodyPr wrap="square" rtlCol="0">
            <a:spAutoFit/>
          </a:bodyPr>
          <a:lstStyle/>
          <a:p>
            <a:pPr marL="342900" indent="-342900">
              <a:buFont typeface="Wingdings" panose="05000000000000000000" pitchFamily="2" charset="2"/>
              <a:buChar char="Ø"/>
            </a:pPr>
            <a:r>
              <a:rPr lang="de-DE" sz="2000" dirty="0">
                <a:latin typeface="Arial" panose="020B0604020202020204" pitchFamily="34" charset="0"/>
                <a:cs typeface="Arial" panose="020B0604020202020204" pitchFamily="34" charset="0"/>
              </a:rPr>
              <a:t>Unser Haus</a:t>
            </a:r>
          </a:p>
          <a:p>
            <a:pPr marL="342900" indent="-342900">
              <a:buFont typeface="Wingdings" panose="05000000000000000000" pitchFamily="2" charset="2"/>
              <a:buChar char="Ø"/>
            </a:pPr>
            <a:r>
              <a:rPr lang="de-DE" sz="2000" dirty="0">
                <a:latin typeface="Arial" panose="020B0604020202020204" pitchFamily="34" charset="0"/>
                <a:cs typeface="Arial" panose="020B0604020202020204" pitchFamily="34" charset="0"/>
              </a:rPr>
              <a:t>Unternehmensleitbild</a:t>
            </a:r>
          </a:p>
          <a:p>
            <a:pPr marL="342900" indent="-342900">
              <a:buFont typeface="Wingdings" panose="05000000000000000000" pitchFamily="2" charset="2"/>
              <a:buChar char="Ø"/>
            </a:pPr>
            <a:r>
              <a:rPr lang="de-DE" sz="2000" dirty="0">
                <a:latin typeface="Arial" panose="020B0604020202020204" pitchFamily="34" charset="0"/>
                <a:cs typeface="Arial" panose="020B0604020202020204" pitchFamily="34" charset="0"/>
              </a:rPr>
              <a:t>Umweltschutz am Arbeitsplatz</a:t>
            </a:r>
          </a:p>
          <a:p>
            <a:pPr marL="342900" indent="-342900">
              <a:buFont typeface="Wingdings" panose="05000000000000000000" pitchFamily="2" charset="2"/>
              <a:buChar char="Ø"/>
            </a:pPr>
            <a:r>
              <a:rPr lang="de-DE" sz="2000" dirty="0">
                <a:latin typeface="Arial" panose="020B0604020202020204" pitchFamily="34" charset="0"/>
                <a:cs typeface="Arial" panose="020B0604020202020204" pitchFamily="34" charset="0"/>
              </a:rPr>
              <a:t>Unsere Stakeholder</a:t>
            </a:r>
          </a:p>
          <a:p>
            <a:pPr marL="342900" indent="-342900">
              <a:buFont typeface="Wingdings" panose="05000000000000000000" pitchFamily="2" charset="2"/>
              <a:buChar char="Ø"/>
            </a:pPr>
            <a:r>
              <a:rPr lang="de-DE" sz="2000" dirty="0">
                <a:latin typeface="Arial" panose="020B0604020202020204" pitchFamily="34" charset="0"/>
                <a:cs typeface="Arial" panose="020B0604020202020204" pitchFamily="34" charset="0"/>
              </a:rPr>
              <a:t>Zahlen, Daten Fakten</a:t>
            </a:r>
          </a:p>
          <a:p>
            <a:pPr marL="342900" indent="-342900">
              <a:buFont typeface="Wingdings" panose="05000000000000000000" pitchFamily="2" charset="2"/>
              <a:buChar char="Ø"/>
            </a:pPr>
            <a:r>
              <a:rPr lang="de-DE" sz="2000" dirty="0">
                <a:latin typeface="Arial" panose="020B0604020202020204" pitchFamily="34" charset="0"/>
                <a:cs typeface="Arial" panose="020B0604020202020204" pitchFamily="34" charset="0"/>
              </a:rPr>
              <a:t>Unsere Kooperationshäuser</a:t>
            </a:r>
          </a:p>
          <a:p>
            <a:pPr marL="342900" indent="-342900">
              <a:buFont typeface="Wingdings" panose="05000000000000000000" pitchFamily="2" charset="2"/>
              <a:buChar char="Ø"/>
            </a:pPr>
            <a:r>
              <a:rPr lang="de-DE" sz="2000" dirty="0">
                <a:latin typeface="Arial" panose="020B0604020202020204" pitchFamily="34" charset="0"/>
                <a:cs typeface="Arial" panose="020B0604020202020204" pitchFamily="34" charset="0"/>
              </a:rPr>
              <a:t>Der Verband</a:t>
            </a:r>
          </a:p>
          <a:p>
            <a:pPr marL="342900" indent="-342900">
              <a:buFont typeface="Wingdings" panose="05000000000000000000" pitchFamily="2" charset="2"/>
              <a:buChar char="Ø"/>
            </a:pPr>
            <a:r>
              <a:rPr lang="de-DE" sz="2000" dirty="0">
                <a:latin typeface="Arial" panose="020B0604020202020204" pitchFamily="34" charset="0"/>
                <a:cs typeface="Arial" panose="020B0604020202020204" pitchFamily="34" charset="0"/>
              </a:rPr>
              <a:t>Mitarbeiter Benefits</a:t>
            </a:r>
          </a:p>
          <a:p>
            <a:pPr marL="342900" indent="-342900">
              <a:buFont typeface="Wingdings" panose="05000000000000000000" pitchFamily="2" charset="2"/>
              <a:buChar char="Ø"/>
            </a:pPr>
            <a:r>
              <a:rPr lang="de-DE" sz="2000" dirty="0">
                <a:latin typeface="Arial" panose="020B0604020202020204" pitchFamily="34" charset="0"/>
                <a:cs typeface="Arial" panose="020B0604020202020204" pitchFamily="34" charset="0"/>
              </a:rPr>
              <a:t>Umgesetzte Maßnahmen 2023 – 2024 </a:t>
            </a:r>
          </a:p>
          <a:p>
            <a:pPr marL="342900" indent="-342900">
              <a:buFont typeface="Wingdings" panose="05000000000000000000" pitchFamily="2" charset="2"/>
              <a:buChar char="Ø"/>
            </a:pPr>
            <a:r>
              <a:rPr lang="de-DE" sz="2000" dirty="0">
                <a:latin typeface="Arial" panose="020B0604020202020204" pitchFamily="34" charset="0"/>
                <a:cs typeface="Arial" panose="020B0604020202020204" pitchFamily="34" charset="0"/>
              </a:rPr>
              <a:t>Unsere Ziele und </a:t>
            </a:r>
            <a:r>
              <a:rPr lang="de-DE" sz="2000" dirty="0" err="1">
                <a:latin typeface="Arial" panose="020B0604020202020204" pitchFamily="34" charset="0"/>
                <a:cs typeface="Arial" panose="020B0604020202020204" pitchFamily="34" charset="0"/>
              </a:rPr>
              <a:t>next</a:t>
            </a:r>
            <a:r>
              <a:rPr lang="de-DE" sz="2000" dirty="0">
                <a:latin typeface="Arial" panose="020B0604020202020204" pitchFamily="34" charset="0"/>
                <a:cs typeface="Arial" panose="020B0604020202020204" pitchFamily="34" charset="0"/>
              </a:rPr>
              <a:t> </a:t>
            </a:r>
            <a:r>
              <a:rPr lang="de-DE" sz="2000" dirty="0" err="1">
                <a:latin typeface="Arial" panose="020B0604020202020204" pitchFamily="34" charset="0"/>
                <a:cs typeface="Arial" panose="020B0604020202020204" pitchFamily="34" charset="0"/>
              </a:rPr>
              <a:t>Steps</a:t>
            </a:r>
            <a:endParaRPr lang="de-DE" sz="2000" dirty="0">
              <a:latin typeface="Arial" panose="020B0604020202020204" pitchFamily="34" charset="0"/>
              <a:cs typeface="Arial" panose="020B0604020202020204" pitchFamily="34" charset="0"/>
            </a:endParaRPr>
          </a:p>
          <a:p>
            <a:pPr marL="457200" indent="-457200">
              <a:buFont typeface="+mj-lt"/>
              <a:buAutoNum type="arabicPeriod"/>
            </a:pPr>
            <a:endParaRPr lang="de-DE" sz="2000" dirty="0"/>
          </a:p>
        </p:txBody>
      </p:sp>
      <p:sp>
        <p:nvSpPr>
          <p:cNvPr id="7" name="Textfeld 6"/>
          <p:cNvSpPr txBox="1"/>
          <p:nvPr/>
        </p:nvSpPr>
        <p:spPr>
          <a:xfrm rot="16200000">
            <a:off x="-1609540" y="3862751"/>
            <a:ext cx="4725460" cy="1015663"/>
          </a:xfrm>
          <a:prstGeom prst="rect">
            <a:avLst/>
          </a:prstGeom>
          <a:noFill/>
        </p:spPr>
        <p:txBody>
          <a:bodyPr wrap="square" rtlCol="0" anchor="ctr">
            <a:spAutoFit/>
          </a:bodyPr>
          <a:lstStyle/>
          <a:p>
            <a:pPr algn="ctr"/>
            <a:r>
              <a:rPr lang="de-DE" sz="6000" dirty="0">
                <a:latin typeface="Arial" panose="020B0604020202020204" pitchFamily="34" charset="0"/>
                <a:cs typeface="Arial" panose="020B0604020202020204" pitchFamily="34" charset="0"/>
              </a:rPr>
              <a:t>Inhalt</a:t>
            </a:r>
            <a:r>
              <a:rPr lang="de-DE" sz="6000" dirty="0"/>
              <a:t>:</a:t>
            </a:r>
          </a:p>
        </p:txBody>
      </p:sp>
      <p:sp>
        <p:nvSpPr>
          <p:cNvPr id="8" name="Textfeld 7"/>
          <p:cNvSpPr txBox="1"/>
          <p:nvPr/>
        </p:nvSpPr>
        <p:spPr>
          <a:xfrm>
            <a:off x="9726532" y="2808792"/>
            <a:ext cx="1641021" cy="3170099"/>
          </a:xfrm>
          <a:prstGeom prst="rect">
            <a:avLst/>
          </a:prstGeom>
          <a:noFill/>
        </p:spPr>
        <p:txBody>
          <a:bodyPr wrap="square" rtlCol="0">
            <a:spAutoFit/>
          </a:bodyPr>
          <a:lstStyle/>
          <a:p>
            <a:r>
              <a:rPr lang="de-DE" sz="2000" dirty="0"/>
              <a:t>Seite 1 - 2</a:t>
            </a:r>
          </a:p>
          <a:p>
            <a:r>
              <a:rPr lang="de-DE" sz="2000" dirty="0"/>
              <a:t>Seite 3 - 5</a:t>
            </a:r>
          </a:p>
          <a:p>
            <a:r>
              <a:rPr lang="de-DE" sz="2000" dirty="0"/>
              <a:t>Seite 6</a:t>
            </a:r>
          </a:p>
          <a:p>
            <a:r>
              <a:rPr lang="de-DE" sz="2000" dirty="0"/>
              <a:t>Seite 7 - 8</a:t>
            </a:r>
          </a:p>
          <a:p>
            <a:r>
              <a:rPr lang="de-DE" sz="2000" dirty="0"/>
              <a:t>Seite 09</a:t>
            </a:r>
          </a:p>
          <a:p>
            <a:r>
              <a:rPr lang="de-DE" sz="2000" dirty="0"/>
              <a:t>Seite 10 - 11</a:t>
            </a:r>
          </a:p>
          <a:p>
            <a:r>
              <a:rPr lang="de-DE" sz="2000" dirty="0"/>
              <a:t>Seite 12 - 13</a:t>
            </a:r>
          </a:p>
          <a:p>
            <a:r>
              <a:rPr lang="de-DE" sz="2000" dirty="0"/>
              <a:t>Seite 14</a:t>
            </a:r>
          </a:p>
          <a:p>
            <a:r>
              <a:rPr lang="de-DE" sz="2000" dirty="0"/>
              <a:t>Seite 15 - 16</a:t>
            </a:r>
          </a:p>
          <a:p>
            <a:r>
              <a:rPr lang="de-DE" sz="2000" dirty="0"/>
              <a:t>Seite 17</a:t>
            </a:r>
          </a:p>
        </p:txBody>
      </p:sp>
      <p:sp>
        <p:nvSpPr>
          <p:cNvPr id="3" name="Rechteck 2">
            <a:extLst>
              <a:ext uri="{FF2B5EF4-FFF2-40B4-BE49-F238E27FC236}">
                <a16:creationId xmlns:a16="http://schemas.microsoft.com/office/drawing/2014/main" id="{87FEA531-7B4D-55E5-6BCE-43881F6F2DEA}"/>
              </a:ext>
            </a:extLst>
          </p:cNvPr>
          <p:cNvSpPr/>
          <p:nvPr/>
        </p:nvSpPr>
        <p:spPr>
          <a:xfrm>
            <a:off x="0" y="6513449"/>
            <a:ext cx="1541993" cy="3445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5" name="Gruppieren 14">
            <a:extLst>
              <a:ext uri="{FF2B5EF4-FFF2-40B4-BE49-F238E27FC236}">
                <a16:creationId xmlns:a16="http://schemas.microsoft.com/office/drawing/2014/main" id="{C11DABCB-F7C7-67D9-596F-07C328A6F2C1}"/>
              </a:ext>
            </a:extLst>
          </p:cNvPr>
          <p:cNvGrpSpPr/>
          <p:nvPr/>
        </p:nvGrpSpPr>
        <p:grpSpPr>
          <a:xfrm>
            <a:off x="0" y="0"/>
            <a:ext cx="12191999" cy="1883165"/>
            <a:chOff x="0" y="0"/>
            <a:chExt cx="12191999" cy="1883165"/>
          </a:xfrm>
        </p:grpSpPr>
        <p:sp>
          <p:nvSpPr>
            <p:cNvPr id="6" name="Rechteck 5">
              <a:extLst>
                <a:ext uri="{FF2B5EF4-FFF2-40B4-BE49-F238E27FC236}">
                  <a16:creationId xmlns:a16="http://schemas.microsoft.com/office/drawing/2014/main" id="{3540F6C6-4FD7-04D2-F01C-3D473B19D918}"/>
                </a:ext>
              </a:extLst>
            </p:cNvPr>
            <p:cNvSpPr/>
            <p:nvPr/>
          </p:nvSpPr>
          <p:spPr>
            <a:xfrm>
              <a:off x="0" y="0"/>
              <a:ext cx="12191999" cy="188316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E2124D46-EB7F-B437-C7ED-41E64F1BBB9F}"/>
                </a:ext>
              </a:extLst>
            </p:cNvPr>
            <p:cNvSpPr txBox="1"/>
            <p:nvPr/>
          </p:nvSpPr>
          <p:spPr>
            <a:xfrm>
              <a:off x="3545697" y="693228"/>
              <a:ext cx="4123114" cy="830997"/>
            </a:xfrm>
            <a:prstGeom prst="rect">
              <a:avLst/>
            </a:prstGeom>
            <a:noFill/>
          </p:spPr>
          <p:txBody>
            <a:bodyPr wrap="square" rtlCol="0">
              <a:spAutoFit/>
            </a:bodyPr>
            <a:lstStyle/>
            <a:p>
              <a:pPr algn="ctr"/>
              <a:r>
                <a:rPr lang="de-DE" sz="2400" b="1" dirty="0">
                  <a:latin typeface="Arial" panose="020B0604020202020204" pitchFamily="34" charset="0"/>
                  <a:ea typeface="Cambria" panose="02040503050406030204" pitchFamily="18" charset="0"/>
                  <a:cs typeface="Arial" panose="020B0604020202020204" pitchFamily="34" charset="0"/>
                </a:rPr>
                <a:t>Nachhaltigkeitsbericht 2024</a:t>
              </a:r>
              <a:endParaRPr lang="de-DE" sz="2400" dirty="0">
                <a:latin typeface="Arial" panose="020B0604020202020204" pitchFamily="34" charset="0"/>
                <a:ea typeface="Cambria" panose="02040503050406030204" pitchFamily="18" charset="0"/>
                <a:cs typeface="Arial" panose="020B0604020202020204" pitchFamily="34" charset="0"/>
              </a:endParaRPr>
            </a:p>
          </p:txBody>
        </p:sp>
        <p:pic>
          <p:nvPicPr>
            <p:cNvPr id="13" name="Grafik 12">
              <a:extLst>
                <a:ext uri="{FF2B5EF4-FFF2-40B4-BE49-F238E27FC236}">
                  <a16:creationId xmlns:a16="http://schemas.microsoft.com/office/drawing/2014/main" id="{0D7FE6D7-B55E-B2C7-38DF-48D9D2595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6532" y="205870"/>
              <a:ext cx="2148944" cy="1471424"/>
            </a:xfrm>
            <a:prstGeom prst="rect">
              <a:avLst/>
            </a:prstGeom>
          </p:spPr>
        </p:pic>
        <p:pic>
          <p:nvPicPr>
            <p:cNvPr id="14" name="Grafik 13">
              <a:extLst>
                <a:ext uri="{FF2B5EF4-FFF2-40B4-BE49-F238E27FC236}">
                  <a16:creationId xmlns:a16="http://schemas.microsoft.com/office/drawing/2014/main" id="{69B087A5-6262-65B1-4FC5-A61A61579685}"/>
                </a:ext>
              </a:extLst>
            </p:cNvPr>
            <p:cNvPicPr>
              <a:picLocks noChangeAspect="1"/>
            </p:cNvPicPr>
            <p:nvPr/>
          </p:nvPicPr>
          <p:blipFill>
            <a:blip r:embed="rId3"/>
            <a:stretch>
              <a:fillRect/>
            </a:stretch>
          </p:blipFill>
          <p:spPr>
            <a:xfrm>
              <a:off x="204670" y="71815"/>
              <a:ext cx="1709255" cy="1709255"/>
            </a:xfrm>
            <a:prstGeom prst="rect">
              <a:avLst/>
            </a:prstGeom>
          </p:spPr>
        </p:pic>
      </p:grpSp>
    </p:spTree>
    <p:extLst>
      <p:ext uri="{BB962C8B-B14F-4D97-AF65-F5344CB8AC3E}">
        <p14:creationId xmlns:p14="http://schemas.microsoft.com/office/powerpoint/2010/main" val="4045982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rot="16200000">
            <a:off x="-1609540" y="3862751"/>
            <a:ext cx="4725460" cy="1015663"/>
          </a:xfrm>
          <a:prstGeom prst="rect">
            <a:avLst/>
          </a:prstGeom>
          <a:noFill/>
        </p:spPr>
        <p:txBody>
          <a:bodyPr wrap="square" rtlCol="0" anchor="ctr">
            <a:spAutoFit/>
          </a:bodyPr>
          <a:lstStyle/>
          <a:p>
            <a:pPr algn="ctr"/>
            <a:r>
              <a:rPr lang="de-DE" sz="6000" dirty="0"/>
              <a:t>Unser </a:t>
            </a:r>
            <a:r>
              <a:rPr lang="de-DE" sz="6000" dirty="0">
                <a:latin typeface="Arial" panose="020B0604020202020204" pitchFamily="34" charset="0"/>
                <a:cs typeface="Arial" panose="020B0604020202020204" pitchFamily="34" charset="0"/>
              </a:rPr>
              <a:t>Haus</a:t>
            </a:r>
            <a:r>
              <a:rPr lang="de-DE" sz="6000" dirty="0"/>
              <a:t>:</a:t>
            </a:r>
          </a:p>
        </p:txBody>
      </p:sp>
      <p:sp>
        <p:nvSpPr>
          <p:cNvPr id="3" name="Textfeld 2">
            <a:extLst>
              <a:ext uri="{FF2B5EF4-FFF2-40B4-BE49-F238E27FC236}">
                <a16:creationId xmlns:a16="http://schemas.microsoft.com/office/drawing/2014/main" id="{130773AF-5B55-DC69-6604-00392757C935}"/>
              </a:ext>
            </a:extLst>
          </p:cNvPr>
          <p:cNvSpPr txBox="1"/>
          <p:nvPr/>
        </p:nvSpPr>
        <p:spPr>
          <a:xfrm>
            <a:off x="10859812" y="6347727"/>
            <a:ext cx="1015664" cy="276999"/>
          </a:xfrm>
          <a:prstGeom prst="rect">
            <a:avLst/>
          </a:prstGeom>
          <a:noFill/>
        </p:spPr>
        <p:txBody>
          <a:bodyPr wrap="square" rtlCol="0">
            <a:spAutoFit/>
          </a:bodyPr>
          <a:lstStyle/>
          <a:p>
            <a:pPr algn="r"/>
            <a:r>
              <a:rPr lang="de-DE" sz="1200" dirty="0"/>
              <a:t>Seite 01</a:t>
            </a:r>
          </a:p>
        </p:txBody>
      </p:sp>
      <p:sp>
        <p:nvSpPr>
          <p:cNvPr id="4" name="Rechteck 3">
            <a:extLst>
              <a:ext uri="{FF2B5EF4-FFF2-40B4-BE49-F238E27FC236}">
                <a16:creationId xmlns:a16="http://schemas.microsoft.com/office/drawing/2014/main" id="{5462470D-B743-4583-282B-CB714BCBA9CA}"/>
              </a:ext>
            </a:extLst>
          </p:cNvPr>
          <p:cNvSpPr/>
          <p:nvPr/>
        </p:nvSpPr>
        <p:spPr>
          <a:xfrm>
            <a:off x="0" y="6513449"/>
            <a:ext cx="1541993" cy="3445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8" name="Gruppieren 7">
            <a:extLst>
              <a:ext uri="{FF2B5EF4-FFF2-40B4-BE49-F238E27FC236}">
                <a16:creationId xmlns:a16="http://schemas.microsoft.com/office/drawing/2014/main" id="{A9935C8C-5759-61BF-635E-AE52BF5F2EAA}"/>
              </a:ext>
            </a:extLst>
          </p:cNvPr>
          <p:cNvGrpSpPr/>
          <p:nvPr/>
        </p:nvGrpSpPr>
        <p:grpSpPr>
          <a:xfrm>
            <a:off x="0" y="0"/>
            <a:ext cx="12191999" cy="1883165"/>
            <a:chOff x="0" y="0"/>
            <a:chExt cx="12191999" cy="1883165"/>
          </a:xfrm>
        </p:grpSpPr>
        <p:sp>
          <p:nvSpPr>
            <p:cNvPr id="12" name="Rechteck 11">
              <a:extLst>
                <a:ext uri="{FF2B5EF4-FFF2-40B4-BE49-F238E27FC236}">
                  <a16:creationId xmlns:a16="http://schemas.microsoft.com/office/drawing/2014/main" id="{610DA0C1-9011-8F81-71E0-2CBF30B2FF21}"/>
                </a:ext>
              </a:extLst>
            </p:cNvPr>
            <p:cNvSpPr/>
            <p:nvPr/>
          </p:nvSpPr>
          <p:spPr>
            <a:xfrm>
              <a:off x="0" y="0"/>
              <a:ext cx="12191999" cy="188316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CE2B7D28-7BB1-7E12-CB11-E28060EC7D4B}"/>
                </a:ext>
              </a:extLst>
            </p:cNvPr>
            <p:cNvSpPr txBox="1"/>
            <p:nvPr/>
          </p:nvSpPr>
          <p:spPr>
            <a:xfrm>
              <a:off x="3545697" y="693228"/>
              <a:ext cx="4123114" cy="830997"/>
            </a:xfrm>
            <a:prstGeom prst="rect">
              <a:avLst/>
            </a:prstGeom>
            <a:noFill/>
          </p:spPr>
          <p:txBody>
            <a:bodyPr wrap="square" rtlCol="0">
              <a:spAutoFit/>
            </a:bodyPr>
            <a:lstStyle/>
            <a:p>
              <a:pPr algn="ctr"/>
              <a:r>
                <a:rPr lang="de-DE" sz="2400" b="1" dirty="0">
                  <a:latin typeface="Arial" panose="020B0604020202020204" pitchFamily="34" charset="0"/>
                  <a:ea typeface="Cambria" panose="02040503050406030204" pitchFamily="18" charset="0"/>
                  <a:cs typeface="Arial" panose="020B0604020202020204" pitchFamily="34" charset="0"/>
                </a:rPr>
                <a:t>Nachhaltigkeitsbericht 2024</a:t>
              </a:r>
              <a:endParaRPr lang="de-DE" sz="2400" dirty="0">
                <a:latin typeface="Arial" panose="020B0604020202020204" pitchFamily="34" charset="0"/>
                <a:ea typeface="Cambria" panose="02040503050406030204" pitchFamily="18" charset="0"/>
                <a:cs typeface="Arial" panose="020B0604020202020204" pitchFamily="34" charset="0"/>
              </a:endParaRPr>
            </a:p>
          </p:txBody>
        </p:sp>
        <p:pic>
          <p:nvPicPr>
            <p:cNvPr id="14" name="Grafik 13">
              <a:extLst>
                <a:ext uri="{FF2B5EF4-FFF2-40B4-BE49-F238E27FC236}">
                  <a16:creationId xmlns:a16="http://schemas.microsoft.com/office/drawing/2014/main" id="{1BA248DA-8DED-CB75-19BB-03AA1D4D50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6532" y="205870"/>
              <a:ext cx="2148944" cy="1471424"/>
            </a:xfrm>
            <a:prstGeom prst="rect">
              <a:avLst/>
            </a:prstGeom>
          </p:spPr>
        </p:pic>
        <p:pic>
          <p:nvPicPr>
            <p:cNvPr id="15" name="Grafik 14">
              <a:extLst>
                <a:ext uri="{FF2B5EF4-FFF2-40B4-BE49-F238E27FC236}">
                  <a16:creationId xmlns:a16="http://schemas.microsoft.com/office/drawing/2014/main" id="{B56D88D2-475D-4C93-3C90-6B96C75C33A6}"/>
                </a:ext>
              </a:extLst>
            </p:cNvPr>
            <p:cNvPicPr>
              <a:picLocks noChangeAspect="1"/>
            </p:cNvPicPr>
            <p:nvPr/>
          </p:nvPicPr>
          <p:blipFill>
            <a:blip r:embed="rId3"/>
            <a:stretch>
              <a:fillRect/>
            </a:stretch>
          </p:blipFill>
          <p:spPr>
            <a:xfrm>
              <a:off x="204670" y="71815"/>
              <a:ext cx="1709255" cy="1709255"/>
            </a:xfrm>
            <a:prstGeom prst="rect">
              <a:avLst/>
            </a:prstGeom>
          </p:spPr>
        </p:pic>
      </p:grpSp>
      <p:sp>
        <p:nvSpPr>
          <p:cNvPr id="2" name="Textfeld 1"/>
          <p:cNvSpPr txBox="1"/>
          <p:nvPr/>
        </p:nvSpPr>
        <p:spPr>
          <a:xfrm>
            <a:off x="1326624" y="1954980"/>
            <a:ext cx="10548852" cy="5047536"/>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Unser ruhig gelegenes </a:t>
            </a:r>
            <a:r>
              <a:rPr lang="de-DE" sz="1400" dirty="0" err="1">
                <a:latin typeface="Arial" panose="020B0604020202020204" pitchFamily="34" charset="0"/>
                <a:cs typeface="Arial" panose="020B0604020202020204" pitchFamily="34" charset="0"/>
              </a:rPr>
              <a:t>GenoHotel</a:t>
            </a:r>
            <a:r>
              <a:rPr lang="de-DE" sz="1400" dirty="0">
                <a:latin typeface="Arial" panose="020B0604020202020204" pitchFamily="34" charset="0"/>
                <a:cs typeface="Arial" panose="020B0604020202020204" pitchFamily="34" charset="0"/>
              </a:rPr>
              <a:t> - Forsbach ist ein komfortables 3 Sterne Superior Seminar- und Tagungshotel mit 170 Zimmern. Es liegt vor den Toren Kölns, direkt am Rande des Königsforstes, und bietet durch die ruhige Lage das perfekte Umfeld für einen gelungenen Aufenthalt.</a:t>
            </a:r>
          </a:p>
          <a:p>
            <a:endParaRPr lang="de-DE" sz="1400" dirty="0">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Mit 12 Seminar- und 17 Gruppen- und Konferenzräumen, alle ausgestattet mit modernstem Equipment, bieten wir Ihnen großzügige Tagungsmöglichkeiten. Hier finden Sie die Basis für kreatives Arbeiten und Entspannen in behaglicher Atmosphäre.</a:t>
            </a:r>
          </a:p>
          <a:p>
            <a:r>
              <a:rPr lang="de-DE" sz="1400" dirty="0">
                <a:latin typeface="Arial" panose="020B0604020202020204" pitchFamily="34" charset="0"/>
                <a:cs typeface="Arial" panose="020B0604020202020204" pitchFamily="34" charset="0"/>
              </a:rPr>
              <a:t> </a:t>
            </a:r>
          </a:p>
          <a:p>
            <a:r>
              <a:rPr lang="de-DE" sz="1400" dirty="0">
                <a:latin typeface="Arial" panose="020B0604020202020204" pitchFamily="34" charset="0"/>
                <a:cs typeface="Arial" panose="020B0604020202020204" pitchFamily="34" charset="0"/>
              </a:rPr>
              <a:t>Zur Erholung stehen Ihnen unsere Sauna, zwei moderne Fitnessräume und ein großzügiger Innenpool kostenlos zur Verfügung.</a:t>
            </a:r>
          </a:p>
          <a:p>
            <a:r>
              <a:rPr lang="de-DE" sz="1400" dirty="0">
                <a:latin typeface="Arial" panose="020B0604020202020204" pitchFamily="34" charset="0"/>
                <a:cs typeface="Arial" panose="020B0604020202020204" pitchFamily="34" charset="0"/>
              </a:rPr>
              <a:t> </a:t>
            </a:r>
          </a:p>
          <a:p>
            <a:r>
              <a:rPr lang="de-DE" sz="1400" dirty="0">
                <a:latin typeface="Arial" panose="020B0604020202020204" pitchFamily="34" charset="0"/>
                <a:cs typeface="Arial" panose="020B0604020202020204" pitchFamily="34" charset="0"/>
              </a:rPr>
              <a:t>Verbringen Sie einen schönen Abend mit Kollegen oder Freunden auf unserer hauseigenen Kegelbahn.</a:t>
            </a:r>
          </a:p>
          <a:p>
            <a:r>
              <a:rPr lang="de-DE" sz="1400" dirty="0">
                <a:latin typeface="Arial" panose="020B0604020202020204" pitchFamily="34" charset="0"/>
                <a:cs typeface="Arial" panose="020B0604020202020204" pitchFamily="34" charset="0"/>
              </a:rPr>
              <a:t> </a:t>
            </a:r>
          </a:p>
          <a:p>
            <a:r>
              <a:rPr lang="de-DE" sz="1400" dirty="0">
                <a:latin typeface="Arial" panose="020B0604020202020204" pitchFamily="34" charset="0"/>
                <a:cs typeface="Arial" panose="020B0604020202020204" pitchFamily="34" charset="0"/>
              </a:rPr>
              <a:t>Unser Haus leistet seinen verantwortungsvollen Beitrag zum wichtigen Thema Nachhaltigkeit. Das Institut </a:t>
            </a:r>
            <a:r>
              <a:rPr lang="de-DE" sz="1400" dirty="0" err="1">
                <a:latin typeface="Arial" panose="020B0604020202020204" pitchFamily="34" charset="0"/>
                <a:cs typeface="Arial" panose="020B0604020202020204" pitchFamily="34" charset="0"/>
              </a:rPr>
              <a:t>GreenSign</a:t>
            </a:r>
            <a:r>
              <a:rPr lang="de-DE" sz="1400" dirty="0">
                <a:latin typeface="Arial" panose="020B0604020202020204" pitchFamily="34" charset="0"/>
                <a:cs typeface="Arial" panose="020B0604020202020204" pitchFamily="34" charset="0"/>
              </a:rPr>
              <a:t> hat dem </a:t>
            </a:r>
            <a:r>
              <a:rPr lang="de-DE" sz="1400" dirty="0" err="1">
                <a:latin typeface="Arial" panose="020B0604020202020204" pitchFamily="34" charset="0"/>
                <a:cs typeface="Arial" panose="020B0604020202020204" pitchFamily="34" charset="0"/>
              </a:rPr>
              <a:t>GenoHotel</a:t>
            </a:r>
            <a:r>
              <a:rPr lang="de-DE" sz="1400" dirty="0">
                <a:latin typeface="Arial" panose="020B0604020202020204" pitchFamily="34" charset="0"/>
                <a:cs typeface="Arial" panose="020B0604020202020204" pitchFamily="34" charset="0"/>
              </a:rPr>
              <a:t> - Forsbach eine nachhaltige Zertifizierung  (77%)  bescheinigt.</a:t>
            </a:r>
          </a:p>
          <a:p>
            <a:endParaRPr lang="de-DE" sz="1400" dirty="0">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Darüber hinaus wurde durch Climate Partner der Corporate Carbon Footprint für 2023 errechnet. Die CO² Emission lag bei 679.323,02 kg. Diese Menge entspricht einer jährlichen CO² Ausstoß von 78 Europäern. Der durchschnittliche CO² Ausstoß pro Übernachtung lag bei 20,45 kg</a:t>
            </a:r>
          </a:p>
          <a:p>
            <a:endParaRPr lang="de-DE" sz="1400" dirty="0">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Unser Hotel liegt direkt am Naherholungsgebiet Königsforst, und ist dadurch der ideale Startpunkt für jegliche Outdoor-Aktivitäten. </a:t>
            </a:r>
          </a:p>
          <a:p>
            <a:endParaRPr lang="de-DE" sz="1400" dirty="0">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Als Mitglied der TOP 250 Tagungshotels, sowie innerhalb der Hotelkooperation der </a:t>
            </a:r>
            <a:r>
              <a:rPr lang="de-DE" sz="1400" dirty="0" err="1">
                <a:latin typeface="Arial" panose="020B0604020202020204" pitchFamily="34" charset="0"/>
                <a:cs typeface="Arial" panose="020B0604020202020204" pitchFamily="34" charset="0"/>
              </a:rPr>
              <a:t>GenoHotels</a:t>
            </a:r>
            <a:r>
              <a:rPr lang="de-DE" sz="1400" dirty="0">
                <a:latin typeface="Arial" panose="020B0604020202020204" pitchFamily="34" charset="0"/>
                <a:cs typeface="Arial" panose="020B0604020202020204" pitchFamily="34" charset="0"/>
              </a:rPr>
              <a:t> sind wir Profis für alle Veranstaltungsformate und stehen Ihnen umfassend beratend zur Seite.</a:t>
            </a:r>
          </a:p>
          <a:p>
            <a:endParaRPr lang="de-DE" sz="1400" dirty="0"/>
          </a:p>
        </p:txBody>
      </p:sp>
    </p:spTree>
    <p:extLst>
      <p:ext uri="{BB962C8B-B14F-4D97-AF65-F5344CB8AC3E}">
        <p14:creationId xmlns:p14="http://schemas.microsoft.com/office/powerpoint/2010/main" val="4043740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261022" y="2194188"/>
            <a:ext cx="10548852" cy="523220"/>
          </a:xfrm>
          <a:prstGeom prst="rect">
            <a:avLst/>
          </a:prstGeom>
          <a:noFill/>
        </p:spPr>
        <p:txBody>
          <a:bodyPr wrap="square" rtlCol="0">
            <a:spAutoFit/>
          </a:bodyPr>
          <a:lstStyle/>
          <a:p>
            <a:pPr algn="ctr"/>
            <a:r>
              <a:rPr lang="de-DE" sz="2800" b="1" dirty="0">
                <a:latin typeface="Arial" panose="020B0604020202020204" pitchFamily="34" charset="0"/>
                <a:cs typeface="Arial" panose="020B0604020202020204" pitchFamily="34" charset="0"/>
              </a:rPr>
              <a:t>Das </a:t>
            </a:r>
            <a:r>
              <a:rPr lang="de-DE" sz="2800" b="1" dirty="0" err="1">
                <a:latin typeface="Arial" panose="020B0604020202020204" pitchFamily="34" charset="0"/>
                <a:cs typeface="Arial" panose="020B0604020202020204" pitchFamily="34" charset="0"/>
              </a:rPr>
              <a:t>GenoHotel</a:t>
            </a:r>
            <a:r>
              <a:rPr lang="de-DE" sz="2800" b="1" dirty="0">
                <a:latin typeface="Arial" panose="020B0604020202020204" pitchFamily="34" charset="0"/>
                <a:cs typeface="Arial" panose="020B0604020202020204" pitchFamily="34" charset="0"/>
              </a:rPr>
              <a:t>-Forsbach im Überblick.</a:t>
            </a:r>
          </a:p>
        </p:txBody>
      </p:sp>
      <p:sp>
        <p:nvSpPr>
          <p:cNvPr id="7" name="Textfeld 6"/>
          <p:cNvSpPr txBox="1"/>
          <p:nvPr/>
        </p:nvSpPr>
        <p:spPr>
          <a:xfrm rot="16200000">
            <a:off x="-1609540" y="3862751"/>
            <a:ext cx="4725460" cy="1015663"/>
          </a:xfrm>
          <a:prstGeom prst="rect">
            <a:avLst/>
          </a:prstGeom>
          <a:noFill/>
        </p:spPr>
        <p:txBody>
          <a:bodyPr wrap="square" rtlCol="0" anchor="ctr">
            <a:spAutoFit/>
          </a:bodyPr>
          <a:lstStyle/>
          <a:p>
            <a:pPr algn="ctr"/>
            <a:r>
              <a:rPr lang="de-DE" sz="6000" dirty="0"/>
              <a:t>Unser </a:t>
            </a:r>
            <a:r>
              <a:rPr lang="de-DE" sz="6000" dirty="0">
                <a:latin typeface="Arial" panose="020B0604020202020204" pitchFamily="34" charset="0"/>
                <a:cs typeface="Arial" panose="020B0604020202020204" pitchFamily="34" charset="0"/>
              </a:rPr>
              <a:t>Haus</a:t>
            </a:r>
            <a:r>
              <a:rPr lang="de-DE" sz="6000" dirty="0"/>
              <a:t>:</a:t>
            </a:r>
          </a:p>
        </p:txBody>
      </p:sp>
      <p:sp>
        <p:nvSpPr>
          <p:cNvPr id="3" name="Textfeld 2">
            <a:extLst>
              <a:ext uri="{FF2B5EF4-FFF2-40B4-BE49-F238E27FC236}">
                <a16:creationId xmlns:a16="http://schemas.microsoft.com/office/drawing/2014/main" id="{F3C78D9B-5484-5E12-0174-0AA04002EA35}"/>
              </a:ext>
            </a:extLst>
          </p:cNvPr>
          <p:cNvSpPr txBox="1"/>
          <p:nvPr/>
        </p:nvSpPr>
        <p:spPr>
          <a:xfrm>
            <a:off x="10859812" y="6347727"/>
            <a:ext cx="1015664" cy="276999"/>
          </a:xfrm>
          <a:prstGeom prst="rect">
            <a:avLst/>
          </a:prstGeom>
          <a:noFill/>
        </p:spPr>
        <p:txBody>
          <a:bodyPr wrap="square" rtlCol="0">
            <a:spAutoFit/>
          </a:bodyPr>
          <a:lstStyle/>
          <a:p>
            <a:pPr algn="r"/>
            <a:r>
              <a:rPr lang="de-DE" sz="1200" dirty="0"/>
              <a:t>Seite 02</a:t>
            </a:r>
          </a:p>
        </p:txBody>
      </p:sp>
      <p:pic>
        <p:nvPicPr>
          <p:cNvPr id="6" name="Grafik 5">
            <a:extLst>
              <a:ext uri="{FF2B5EF4-FFF2-40B4-BE49-F238E27FC236}">
                <a16:creationId xmlns:a16="http://schemas.microsoft.com/office/drawing/2014/main" id="{158086B5-DAF8-A6A6-45F0-1A5C91EF55CE}"/>
              </a:ext>
            </a:extLst>
          </p:cNvPr>
          <p:cNvPicPr>
            <a:picLocks noChangeAspect="1"/>
          </p:cNvPicPr>
          <p:nvPr/>
        </p:nvPicPr>
        <p:blipFill>
          <a:blip r:embed="rId2"/>
          <a:stretch>
            <a:fillRect/>
          </a:stretch>
        </p:blipFill>
        <p:spPr>
          <a:xfrm>
            <a:off x="1773432" y="3315849"/>
            <a:ext cx="4445260" cy="2948997"/>
          </a:xfrm>
          <a:prstGeom prst="rect">
            <a:avLst/>
          </a:prstGeom>
        </p:spPr>
      </p:pic>
      <p:sp>
        <p:nvSpPr>
          <p:cNvPr id="4" name="Rechteck 3">
            <a:extLst>
              <a:ext uri="{FF2B5EF4-FFF2-40B4-BE49-F238E27FC236}">
                <a16:creationId xmlns:a16="http://schemas.microsoft.com/office/drawing/2014/main" id="{844BB63F-646D-2A1E-5D26-2F15C29AB210}"/>
              </a:ext>
            </a:extLst>
          </p:cNvPr>
          <p:cNvSpPr/>
          <p:nvPr/>
        </p:nvSpPr>
        <p:spPr>
          <a:xfrm>
            <a:off x="0" y="6513449"/>
            <a:ext cx="1541993" cy="3445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3" name="Gruppieren 12">
            <a:extLst>
              <a:ext uri="{FF2B5EF4-FFF2-40B4-BE49-F238E27FC236}">
                <a16:creationId xmlns:a16="http://schemas.microsoft.com/office/drawing/2014/main" id="{FE431606-CBD5-7AD2-981A-86789F33DBAC}"/>
              </a:ext>
            </a:extLst>
          </p:cNvPr>
          <p:cNvGrpSpPr/>
          <p:nvPr/>
        </p:nvGrpSpPr>
        <p:grpSpPr>
          <a:xfrm>
            <a:off x="0" y="0"/>
            <a:ext cx="12191999" cy="1883165"/>
            <a:chOff x="0" y="0"/>
            <a:chExt cx="12191999" cy="1883165"/>
          </a:xfrm>
        </p:grpSpPr>
        <p:sp>
          <p:nvSpPr>
            <p:cNvPr id="14" name="Rechteck 13">
              <a:extLst>
                <a:ext uri="{FF2B5EF4-FFF2-40B4-BE49-F238E27FC236}">
                  <a16:creationId xmlns:a16="http://schemas.microsoft.com/office/drawing/2014/main" id="{39538802-A1B2-31B4-4EAA-B9E8394F596A}"/>
                </a:ext>
              </a:extLst>
            </p:cNvPr>
            <p:cNvSpPr/>
            <p:nvPr/>
          </p:nvSpPr>
          <p:spPr>
            <a:xfrm>
              <a:off x="0" y="0"/>
              <a:ext cx="12191999" cy="188316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F6C8509E-8996-A122-6EE7-AA3E6AD839B6}"/>
                </a:ext>
              </a:extLst>
            </p:cNvPr>
            <p:cNvSpPr txBox="1"/>
            <p:nvPr/>
          </p:nvSpPr>
          <p:spPr>
            <a:xfrm>
              <a:off x="3545697" y="693228"/>
              <a:ext cx="4123114" cy="830997"/>
            </a:xfrm>
            <a:prstGeom prst="rect">
              <a:avLst/>
            </a:prstGeom>
            <a:noFill/>
          </p:spPr>
          <p:txBody>
            <a:bodyPr wrap="square" rtlCol="0">
              <a:spAutoFit/>
            </a:bodyPr>
            <a:lstStyle/>
            <a:p>
              <a:pPr algn="ctr"/>
              <a:r>
                <a:rPr lang="de-DE" sz="2400" b="1" dirty="0">
                  <a:latin typeface="Arial" panose="020B0604020202020204" pitchFamily="34" charset="0"/>
                  <a:ea typeface="Cambria" panose="02040503050406030204" pitchFamily="18" charset="0"/>
                  <a:cs typeface="Arial" panose="020B0604020202020204" pitchFamily="34" charset="0"/>
                </a:rPr>
                <a:t>Nachhaltigkeitsbericht 2024</a:t>
              </a:r>
              <a:endParaRPr lang="de-DE" sz="2400" dirty="0">
                <a:latin typeface="Arial" panose="020B0604020202020204" pitchFamily="34" charset="0"/>
                <a:ea typeface="Cambria" panose="02040503050406030204" pitchFamily="18" charset="0"/>
                <a:cs typeface="Arial" panose="020B0604020202020204" pitchFamily="34" charset="0"/>
              </a:endParaRPr>
            </a:p>
          </p:txBody>
        </p:sp>
        <p:pic>
          <p:nvPicPr>
            <p:cNvPr id="16" name="Grafik 15">
              <a:extLst>
                <a:ext uri="{FF2B5EF4-FFF2-40B4-BE49-F238E27FC236}">
                  <a16:creationId xmlns:a16="http://schemas.microsoft.com/office/drawing/2014/main" id="{2B012C34-A1DE-2A8C-FE2A-BF8B595BFA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6532" y="205870"/>
              <a:ext cx="2148944" cy="1471424"/>
            </a:xfrm>
            <a:prstGeom prst="rect">
              <a:avLst/>
            </a:prstGeom>
          </p:spPr>
        </p:pic>
        <p:pic>
          <p:nvPicPr>
            <p:cNvPr id="17" name="Grafik 16">
              <a:extLst>
                <a:ext uri="{FF2B5EF4-FFF2-40B4-BE49-F238E27FC236}">
                  <a16:creationId xmlns:a16="http://schemas.microsoft.com/office/drawing/2014/main" id="{E4717DD4-343C-24B8-6800-E79565D677DF}"/>
                </a:ext>
              </a:extLst>
            </p:cNvPr>
            <p:cNvPicPr>
              <a:picLocks noChangeAspect="1"/>
            </p:cNvPicPr>
            <p:nvPr/>
          </p:nvPicPr>
          <p:blipFill>
            <a:blip r:embed="rId4"/>
            <a:stretch>
              <a:fillRect/>
            </a:stretch>
          </p:blipFill>
          <p:spPr>
            <a:xfrm>
              <a:off x="204670" y="71815"/>
              <a:ext cx="1709255" cy="1709255"/>
            </a:xfrm>
            <a:prstGeom prst="rect">
              <a:avLst/>
            </a:prstGeom>
          </p:spPr>
        </p:pic>
      </p:grpSp>
      <p:pic>
        <p:nvPicPr>
          <p:cNvPr id="18" name="Grafik 17">
            <a:extLst>
              <a:ext uri="{FF2B5EF4-FFF2-40B4-BE49-F238E27FC236}">
                <a16:creationId xmlns:a16="http://schemas.microsoft.com/office/drawing/2014/main" id="{793AD347-3167-CDF5-C34E-8350C7AAE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8692" y="2776770"/>
            <a:ext cx="5469330" cy="3488076"/>
          </a:xfrm>
          <a:prstGeom prst="rect">
            <a:avLst/>
          </a:prstGeom>
        </p:spPr>
      </p:pic>
    </p:spTree>
    <p:extLst>
      <p:ext uri="{BB962C8B-B14F-4D97-AF65-F5344CB8AC3E}">
        <p14:creationId xmlns:p14="http://schemas.microsoft.com/office/powerpoint/2010/main" val="2221521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506382" y="1883164"/>
            <a:ext cx="10548852" cy="4985980"/>
          </a:xfrm>
          <a:prstGeom prst="rect">
            <a:avLst/>
          </a:prstGeom>
          <a:noFill/>
        </p:spPr>
        <p:txBody>
          <a:bodyPr wrap="square" rtlCol="0">
            <a:spAutoFit/>
          </a:bodyPr>
          <a:lstStyle/>
          <a:p>
            <a:r>
              <a:rPr lang="de-DE" sz="1500" b="1" dirty="0">
                <a:latin typeface="Arial" panose="020B0604020202020204" pitchFamily="34" charset="0"/>
                <a:ea typeface="Cambria" panose="02040503050406030204" pitchFamily="18" charset="0"/>
                <a:cs typeface="Arial" panose="020B0604020202020204" pitchFamily="34" charset="0"/>
              </a:rPr>
              <a:t>1.	Das </a:t>
            </a:r>
            <a:r>
              <a:rPr lang="de-DE" sz="1500" b="1" dirty="0" err="1">
                <a:latin typeface="Arial" panose="020B0604020202020204" pitchFamily="34" charset="0"/>
                <a:ea typeface="Cambria" panose="02040503050406030204" pitchFamily="18" charset="0"/>
                <a:cs typeface="Arial" panose="020B0604020202020204" pitchFamily="34" charset="0"/>
              </a:rPr>
              <a:t>GenoHotel</a:t>
            </a:r>
            <a:r>
              <a:rPr lang="de-DE" sz="1500" b="1" dirty="0">
                <a:latin typeface="Arial" panose="020B0604020202020204" pitchFamily="34" charset="0"/>
                <a:ea typeface="Cambria" panose="02040503050406030204" pitchFamily="18" charset="0"/>
                <a:cs typeface="Arial" panose="020B0604020202020204" pitchFamily="34" charset="0"/>
              </a:rPr>
              <a:t> Forsbach</a:t>
            </a:r>
          </a:p>
          <a:p>
            <a:endParaRPr lang="de-DE" sz="800" dirty="0">
              <a:latin typeface="Arial" panose="020B0604020202020204" pitchFamily="34" charset="0"/>
              <a:ea typeface="Cambria" panose="02040503050406030204" pitchFamily="18" charset="0"/>
              <a:cs typeface="Arial" panose="020B0604020202020204" pitchFamily="34" charset="0"/>
            </a:endParaRPr>
          </a:p>
          <a:p>
            <a:r>
              <a:rPr lang="de-DE" sz="1500" dirty="0">
                <a:latin typeface="Arial" panose="020B0604020202020204" pitchFamily="34" charset="0"/>
                <a:ea typeface="Cambria" panose="02040503050406030204" pitchFamily="18" charset="0"/>
                <a:cs typeface="Arial" panose="020B0604020202020204" pitchFamily="34" charset="0"/>
              </a:rPr>
              <a:t>Das </a:t>
            </a:r>
            <a:r>
              <a:rPr lang="de-DE" sz="1500" dirty="0" err="1">
                <a:latin typeface="Arial" panose="020B0604020202020204" pitchFamily="34" charset="0"/>
                <a:ea typeface="Cambria" panose="02040503050406030204" pitchFamily="18" charset="0"/>
                <a:cs typeface="Arial" panose="020B0604020202020204" pitchFamily="34" charset="0"/>
              </a:rPr>
              <a:t>GenoHotel</a:t>
            </a:r>
            <a:r>
              <a:rPr lang="de-DE" sz="1500" dirty="0">
                <a:latin typeface="Arial" panose="020B0604020202020204" pitchFamily="34" charset="0"/>
                <a:ea typeface="Cambria" panose="02040503050406030204" pitchFamily="18" charset="0"/>
                <a:cs typeface="Arial" panose="020B0604020202020204" pitchFamily="34" charset="0"/>
              </a:rPr>
              <a:t> Forsbach ist eine rechtlich selbständige Hotelbetriebsgesellschaft mbH </a:t>
            </a:r>
          </a:p>
          <a:p>
            <a:r>
              <a:rPr lang="de-DE" sz="1500" dirty="0">
                <a:latin typeface="Arial" panose="020B0604020202020204" pitchFamily="34" charset="0"/>
                <a:ea typeface="Cambria" panose="02040503050406030204" pitchFamily="18" charset="0"/>
                <a:cs typeface="Arial" panose="020B0604020202020204" pitchFamily="34" charset="0"/>
              </a:rPr>
              <a:t>und 100%-</a:t>
            </a:r>
            <a:r>
              <a:rPr lang="de-DE" sz="1500" dirty="0" err="1">
                <a:latin typeface="Arial" panose="020B0604020202020204" pitchFamily="34" charset="0"/>
                <a:ea typeface="Cambria" panose="02040503050406030204" pitchFamily="18" charset="0"/>
                <a:cs typeface="Arial" panose="020B0604020202020204" pitchFamily="34" charset="0"/>
              </a:rPr>
              <a:t>ige</a:t>
            </a:r>
            <a:r>
              <a:rPr lang="de-DE" sz="1500" dirty="0">
                <a:latin typeface="Arial" panose="020B0604020202020204" pitchFamily="34" charset="0"/>
                <a:ea typeface="Cambria" panose="02040503050406030204" pitchFamily="18" charset="0"/>
                <a:cs typeface="Arial" panose="020B0604020202020204" pitchFamily="34" charset="0"/>
              </a:rPr>
              <a:t> Tochtergesellschaft des GENOVERBAND e.V. (GV)</a:t>
            </a:r>
          </a:p>
          <a:p>
            <a:r>
              <a:rPr lang="de-DE" sz="1500" dirty="0">
                <a:latin typeface="Arial" panose="020B0604020202020204" pitchFamily="34" charset="0"/>
                <a:ea typeface="Cambria" panose="02040503050406030204" pitchFamily="18" charset="0"/>
                <a:cs typeface="Arial" panose="020B0604020202020204" pitchFamily="34" charset="0"/>
              </a:rPr>
              <a:t>Der Sitz ist in Rösrath-Forsbach.</a:t>
            </a:r>
          </a:p>
          <a:p>
            <a:r>
              <a:rPr lang="de-DE" sz="1500" dirty="0">
                <a:latin typeface="Arial" panose="020B0604020202020204" pitchFamily="34" charset="0"/>
                <a:ea typeface="Cambria" panose="02040503050406030204" pitchFamily="18" charset="0"/>
                <a:cs typeface="Arial" panose="020B0604020202020204" pitchFamily="34" charset="0"/>
              </a:rPr>
              <a:t>Im gleichen Gebäudekomplex ist auch die </a:t>
            </a:r>
            <a:r>
              <a:rPr lang="de-DE" sz="1500" dirty="0" err="1">
                <a:latin typeface="Arial" panose="020B0604020202020204" pitchFamily="34" charset="0"/>
                <a:ea typeface="Cambria" panose="02040503050406030204" pitchFamily="18" charset="0"/>
                <a:cs typeface="Arial" panose="020B0604020202020204" pitchFamily="34" charset="0"/>
              </a:rPr>
              <a:t>GenoAkademie</a:t>
            </a:r>
            <a:r>
              <a:rPr lang="de-DE" sz="1500" dirty="0">
                <a:latin typeface="Arial" panose="020B0604020202020204" pitchFamily="34" charset="0"/>
                <a:ea typeface="Cambria" panose="02040503050406030204" pitchFamily="18" charset="0"/>
                <a:cs typeface="Arial" panose="020B0604020202020204" pitchFamily="34" charset="0"/>
              </a:rPr>
              <a:t> GmbH &amp; Co.KG (GA) ansässig.</a:t>
            </a:r>
          </a:p>
          <a:p>
            <a:endParaRPr lang="de-DE" sz="800" dirty="0">
              <a:latin typeface="Arial" panose="020B0604020202020204" pitchFamily="34" charset="0"/>
              <a:ea typeface="Cambria" panose="02040503050406030204" pitchFamily="18" charset="0"/>
              <a:cs typeface="Arial" panose="020B0604020202020204" pitchFamily="34" charset="0"/>
            </a:endParaRPr>
          </a:p>
          <a:p>
            <a:r>
              <a:rPr lang="de-DE" sz="1500" dirty="0">
                <a:latin typeface="Arial" panose="020B0604020202020204" pitchFamily="34" charset="0"/>
                <a:ea typeface="Cambria" panose="02040503050406030204" pitchFamily="18" charset="0"/>
                <a:cs typeface="Arial" panose="020B0604020202020204" pitchFamily="34" charset="0"/>
              </a:rPr>
              <a:t>Das </a:t>
            </a:r>
            <a:r>
              <a:rPr lang="de-DE" sz="1500" dirty="0" err="1">
                <a:latin typeface="Arial" panose="020B0604020202020204" pitchFamily="34" charset="0"/>
                <a:ea typeface="Cambria" panose="02040503050406030204" pitchFamily="18" charset="0"/>
                <a:cs typeface="Arial" panose="020B0604020202020204" pitchFamily="34" charset="0"/>
              </a:rPr>
              <a:t>GenoHotel</a:t>
            </a:r>
            <a:r>
              <a:rPr lang="de-DE" sz="1500" dirty="0">
                <a:latin typeface="Arial" panose="020B0604020202020204" pitchFamily="34" charset="0"/>
                <a:ea typeface="Cambria" panose="02040503050406030204" pitchFamily="18" charset="0"/>
                <a:cs typeface="Arial" panose="020B0604020202020204" pitchFamily="34" charset="0"/>
              </a:rPr>
              <a:t> ist ein professionelles Tagungs- und Seminarhotel. Es verfügt über die hierzu notwendige Infrastruktur. Zusätzlich stehen Banketträume für Veranstaltungen bis zu einer Kapazität von 180 Personen, ein Restaurant und eine Bar zur Verfügung. Darüber hinaus gibt es einen Freizeitbereich mit Schwimmbad, Sauna, Fitnessräumen und diverse sportliche Freizeitmöglichkeiten in und außerhalb des Hotels. (z.B. E-Mountainbiking, Joggen)</a:t>
            </a:r>
          </a:p>
          <a:p>
            <a:endParaRPr lang="de-DE" sz="800" dirty="0">
              <a:latin typeface="Arial" panose="020B0604020202020204" pitchFamily="34" charset="0"/>
              <a:ea typeface="Cambria" panose="02040503050406030204" pitchFamily="18" charset="0"/>
              <a:cs typeface="Arial" panose="020B0604020202020204" pitchFamily="34" charset="0"/>
            </a:endParaRPr>
          </a:p>
          <a:p>
            <a:r>
              <a:rPr lang="de-DE" sz="1500" dirty="0">
                <a:latin typeface="Arial" panose="020B0604020202020204" pitchFamily="34" charset="0"/>
                <a:ea typeface="Cambria" panose="02040503050406030204" pitchFamily="18" charset="0"/>
                <a:cs typeface="Arial" panose="020B0604020202020204" pitchFamily="34" charset="0"/>
              </a:rPr>
              <a:t>Das </a:t>
            </a:r>
            <a:r>
              <a:rPr lang="de-DE" sz="1500" dirty="0" err="1">
                <a:latin typeface="Arial" panose="020B0604020202020204" pitchFamily="34" charset="0"/>
                <a:ea typeface="Cambria" panose="02040503050406030204" pitchFamily="18" charset="0"/>
                <a:cs typeface="Arial" panose="020B0604020202020204" pitchFamily="34" charset="0"/>
              </a:rPr>
              <a:t>GenoHotel</a:t>
            </a:r>
            <a:r>
              <a:rPr lang="de-DE" sz="1500" dirty="0">
                <a:latin typeface="Arial" panose="020B0604020202020204" pitchFamily="34" charset="0"/>
                <a:ea typeface="Cambria" panose="02040503050406030204" pitchFamily="18" charset="0"/>
                <a:cs typeface="Arial" panose="020B0604020202020204" pitchFamily="34" charset="0"/>
              </a:rPr>
              <a:t> befindet sich in ruhiger Lage vor den Toren Kölns, am Rande des Königsforstes und verfügt über eine gute Verkehrsanbindung.</a:t>
            </a:r>
          </a:p>
          <a:p>
            <a:endParaRPr lang="de-DE" sz="1500" b="1" dirty="0">
              <a:latin typeface="Arial" panose="020B0604020202020204" pitchFamily="34" charset="0"/>
              <a:ea typeface="Cambria" panose="02040503050406030204" pitchFamily="18" charset="0"/>
              <a:cs typeface="Arial" panose="020B0604020202020204" pitchFamily="34" charset="0"/>
            </a:endParaRPr>
          </a:p>
          <a:p>
            <a:r>
              <a:rPr lang="de-DE" sz="1500" b="1" dirty="0">
                <a:latin typeface="Arial" panose="020B0604020202020204" pitchFamily="34" charset="0"/>
                <a:ea typeface="Cambria" panose="02040503050406030204" pitchFamily="18" charset="0"/>
                <a:cs typeface="Arial" panose="020B0604020202020204" pitchFamily="34" charset="0"/>
              </a:rPr>
              <a:t>2.	Unternehmensphilosophie</a:t>
            </a:r>
          </a:p>
          <a:p>
            <a:endParaRPr lang="de-DE" sz="800" dirty="0">
              <a:latin typeface="Arial" panose="020B0604020202020204" pitchFamily="34" charset="0"/>
              <a:ea typeface="Cambria" panose="02040503050406030204" pitchFamily="18" charset="0"/>
              <a:cs typeface="Arial" panose="020B0604020202020204" pitchFamily="34" charset="0"/>
            </a:endParaRPr>
          </a:p>
          <a:p>
            <a:r>
              <a:rPr lang="de-DE" sz="1500" dirty="0">
                <a:latin typeface="Arial" panose="020B0604020202020204" pitchFamily="34" charset="0"/>
                <a:ea typeface="Cambria" panose="02040503050406030204" pitchFamily="18" charset="0"/>
                <a:cs typeface="Arial" panose="020B0604020202020204" pitchFamily="34" charset="0"/>
              </a:rPr>
              <a:t>Wir führen unser Unternehmen ehrlich, zuverlässig und fair. Die Zusammenarbeit mit unseren Mitarbeitenden und Geschäftspartnern ist partnerschaftlich, respektvoll und kooperativ.</a:t>
            </a:r>
          </a:p>
          <a:p>
            <a:endParaRPr lang="de-DE" sz="800" dirty="0">
              <a:latin typeface="Arial" panose="020B0604020202020204" pitchFamily="34" charset="0"/>
              <a:ea typeface="Cambria" panose="02040503050406030204" pitchFamily="18" charset="0"/>
              <a:cs typeface="Arial" panose="020B0604020202020204" pitchFamily="34" charset="0"/>
            </a:endParaRPr>
          </a:p>
          <a:p>
            <a:r>
              <a:rPr lang="de-DE" sz="1500" dirty="0">
                <a:latin typeface="Arial" panose="020B0604020202020204" pitchFamily="34" charset="0"/>
                <a:ea typeface="Cambria" panose="02040503050406030204" pitchFamily="18" charset="0"/>
                <a:cs typeface="Arial" panose="020B0604020202020204" pitchFamily="34" charset="0"/>
              </a:rPr>
              <a:t>Auf der Grundlage dieser partnerschaftlichen und wertschätzenden Grundhaltung erreichen wir ein gutes Betriebsklima und ein positives Unternehmensimage.</a:t>
            </a:r>
          </a:p>
          <a:p>
            <a:endParaRPr lang="de-DE" sz="1600" b="1" dirty="0">
              <a:latin typeface="Arial" panose="020B0604020202020204" pitchFamily="34" charset="0"/>
              <a:ea typeface="Cambria" panose="02040503050406030204" pitchFamily="18" charset="0"/>
              <a:cs typeface="Arial" panose="020B0604020202020204" pitchFamily="34" charset="0"/>
            </a:endParaRPr>
          </a:p>
        </p:txBody>
      </p:sp>
      <p:sp>
        <p:nvSpPr>
          <p:cNvPr id="7" name="Textfeld 6"/>
          <p:cNvSpPr txBox="1"/>
          <p:nvPr/>
        </p:nvSpPr>
        <p:spPr>
          <a:xfrm rot="16200000">
            <a:off x="-1693505" y="3983612"/>
            <a:ext cx="4893392" cy="692497"/>
          </a:xfrm>
          <a:prstGeom prst="rect">
            <a:avLst/>
          </a:prstGeom>
          <a:noFill/>
        </p:spPr>
        <p:txBody>
          <a:bodyPr wrap="square" rtlCol="0" anchor="ctr">
            <a:spAutoFit/>
          </a:bodyPr>
          <a:lstStyle/>
          <a:p>
            <a:r>
              <a:rPr lang="de-DE" sz="3900" dirty="0">
                <a:latin typeface="Arial" panose="020B0604020202020204" pitchFamily="34" charset="0"/>
                <a:cs typeface="Arial" panose="020B0604020202020204" pitchFamily="34" charset="0"/>
              </a:rPr>
              <a:t>Unternehmensleitbild</a:t>
            </a:r>
          </a:p>
        </p:txBody>
      </p:sp>
      <p:sp>
        <p:nvSpPr>
          <p:cNvPr id="4" name="Textfeld 3">
            <a:extLst>
              <a:ext uri="{FF2B5EF4-FFF2-40B4-BE49-F238E27FC236}">
                <a16:creationId xmlns:a16="http://schemas.microsoft.com/office/drawing/2014/main" id="{343AF17E-E0DE-038F-8D2D-71012D156A9A}"/>
              </a:ext>
            </a:extLst>
          </p:cNvPr>
          <p:cNvSpPr txBox="1"/>
          <p:nvPr/>
        </p:nvSpPr>
        <p:spPr>
          <a:xfrm>
            <a:off x="10859812" y="6347727"/>
            <a:ext cx="1015664" cy="276999"/>
          </a:xfrm>
          <a:prstGeom prst="rect">
            <a:avLst/>
          </a:prstGeom>
          <a:noFill/>
        </p:spPr>
        <p:txBody>
          <a:bodyPr wrap="square" rtlCol="0">
            <a:spAutoFit/>
          </a:bodyPr>
          <a:lstStyle/>
          <a:p>
            <a:pPr algn="r"/>
            <a:r>
              <a:rPr lang="de-DE" sz="1200" dirty="0"/>
              <a:t>Seite 03</a:t>
            </a:r>
          </a:p>
        </p:txBody>
      </p:sp>
      <p:sp>
        <p:nvSpPr>
          <p:cNvPr id="3" name="Rechteck 2">
            <a:extLst>
              <a:ext uri="{FF2B5EF4-FFF2-40B4-BE49-F238E27FC236}">
                <a16:creationId xmlns:a16="http://schemas.microsoft.com/office/drawing/2014/main" id="{86FAF02E-6DCB-567C-FDD0-D5EE28EC4C41}"/>
              </a:ext>
            </a:extLst>
          </p:cNvPr>
          <p:cNvSpPr/>
          <p:nvPr/>
        </p:nvSpPr>
        <p:spPr>
          <a:xfrm>
            <a:off x="0" y="6694415"/>
            <a:ext cx="1541993" cy="1635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 name="Gruppieren 5">
            <a:extLst>
              <a:ext uri="{FF2B5EF4-FFF2-40B4-BE49-F238E27FC236}">
                <a16:creationId xmlns:a16="http://schemas.microsoft.com/office/drawing/2014/main" id="{8BC1DF10-9A6A-818F-DD56-67046819A94E}"/>
              </a:ext>
            </a:extLst>
          </p:cNvPr>
          <p:cNvGrpSpPr/>
          <p:nvPr/>
        </p:nvGrpSpPr>
        <p:grpSpPr>
          <a:xfrm>
            <a:off x="0" y="0"/>
            <a:ext cx="12191999" cy="1883165"/>
            <a:chOff x="0" y="0"/>
            <a:chExt cx="12191999" cy="1883165"/>
          </a:xfrm>
        </p:grpSpPr>
        <p:sp>
          <p:nvSpPr>
            <p:cNvPr id="8" name="Rechteck 7">
              <a:extLst>
                <a:ext uri="{FF2B5EF4-FFF2-40B4-BE49-F238E27FC236}">
                  <a16:creationId xmlns:a16="http://schemas.microsoft.com/office/drawing/2014/main" id="{BF7E67DF-6077-D705-A87F-784F94509DB4}"/>
                </a:ext>
              </a:extLst>
            </p:cNvPr>
            <p:cNvSpPr/>
            <p:nvPr/>
          </p:nvSpPr>
          <p:spPr>
            <a:xfrm>
              <a:off x="0" y="0"/>
              <a:ext cx="12191999" cy="188316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80448626-8054-9F83-8935-0D06BA29599D}"/>
                </a:ext>
              </a:extLst>
            </p:cNvPr>
            <p:cNvSpPr txBox="1"/>
            <p:nvPr/>
          </p:nvSpPr>
          <p:spPr>
            <a:xfrm>
              <a:off x="3545697" y="693228"/>
              <a:ext cx="4123114" cy="830997"/>
            </a:xfrm>
            <a:prstGeom prst="rect">
              <a:avLst/>
            </a:prstGeom>
            <a:noFill/>
          </p:spPr>
          <p:txBody>
            <a:bodyPr wrap="square" rtlCol="0">
              <a:spAutoFit/>
            </a:bodyPr>
            <a:lstStyle/>
            <a:p>
              <a:pPr algn="ctr"/>
              <a:r>
                <a:rPr lang="de-DE" sz="2400" b="1" dirty="0">
                  <a:latin typeface="Arial" panose="020B0604020202020204" pitchFamily="34" charset="0"/>
                  <a:ea typeface="Cambria" panose="02040503050406030204" pitchFamily="18" charset="0"/>
                  <a:cs typeface="Arial" panose="020B0604020202020204" pitchFamily="34" charset="0"/>
                </a:rPr>
                <a:t>Nachhaltigkeitsbericht 2024</a:t>
              </a:r>
              <a:endParaRPr lang="de-DE" sz="2400" dirty="0">
                <a:latin typeface="Arial" panose="020B0604020202020204" pitchFamily="34" charset="0"/>
                <a:ea typeface="Cambria" panose="02040503050406030204" pitchFamily="18" charset="0"/>
                <a:cs typeface="Arial" panose="020B0604020202020204" pitchFamily="34" charset="0"/>
              </a:endParaRPr>
            </a:p>
          </p:txBody>
        </p:sp>
        <p:pic>
          <p:nvPicPr>
            <p:cNvPr id="13" name="Grafik 12">
              <a:extLst>
                <a:ext uri="{FF2B5EF4-FFF2-40B4-BE49-F238E27FC236}">
                  <a16:creationId xmlns:a16="http://schemas.microsoft.com/office/drawing/2014/main" id="{E7BB6477-FCC5-11C1-C514-158EFD6B7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6532" y="205870"/>
              <a:ext cx="2148944" cy="1471424"/>
            </a:xfrm>
            <a:prstGeom prst="rect">
              <a:avLst/>
            </a:prstGeom>
          </p:spPr>
        </p:pic>
        <p:pic>
          <p:nvPicPr>
            <p:cNvPr id="14" name="Grafik 13">
              <a:extLst>
                <a:ext uri="{FF2B5EF4-FFF2-40B4-BE49-F238E27FC236}">
                  <a16:creationId xmlns:a16="http://schemas.microsoft.com/office/drawing/2014/main" id="{819AECA2-43AC-30A7-EFC5-2CC35BB96351}"/>
                </a:ext>
              </a:extLst>
            </p:cNvPr>
            <p:cNvPicPr>
              <a:picLocks noChangeAspect="1"/>
            </p:cNvPicPr>
            <p:nvPr/>
          </p:nvPicPr>
          <p:blipFill>
            <a:blip r:embed="rId3"/>
            <a:stretch>
              <a:fillRect/>
            </a:stretch>
          </p:blipFill>
          <p:spPr>
            <a:xfrm>
              <a:off x="204670" y="71815"/>
              <a:ext cx="1709255" cy="1709255"/>
            </a:xfrm>
            <a:prstGeom prst="rect">
              <a:avLst/>
            </a:prstGeom>
          </p:spPr>
        </p:pic>
      </p:grpSp>
    </p:spTree>
    <p:extLst>
      <p:ext uri="{BB962C8B-B14F-4D97-AF65-F5344CB8AC3E}">
        <p14:creationId xmlns:p14="http://schemas.microsoft.com/office/powerpoint/2010/main" val="3723907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371292" y="1883164"/>
            <a:ext cx="10548852" cy="4770537"/>
          </a:xfrm>
          <a:prstGeom prst="rect">
            <a:avLst/>
          </a:prstGeom>
          <a:noFill/>
        </p:spPr>
        <p:txBody>
          <a:bodyPr wrap="square" rtlCol="0">
            <a:spAutoFit/>
          </a:bodyPr>
          <a:lstStyle/>
          <a:p>
            <a:r>
              <a:rPr lang="de-DE" sz="1500" dirty="0">
                <a:latin typeface="Arial" panose="020B0604020202020204" pitchFamily="34" charset="0"/>
                <a:ea typeface="Cambria" panose="02040503050406030204" pitchFamily="18" charset="0"/>
                <a:cs typeface="Arial" panose="020B0604020202020204" pitchFamily="34" charset="0"/>
              </a:rPr>
              <a:t>Wir bekennen uns zu unserer Umweltverantwortung und richten unsere täglichen Arbeitsprozesse hiernach aus. Wir sind über </a:t>
            </a:r>
            <a:r>
              <a:rPr lang="de-DE" sz="1500" dirty="0" err="1">
                <a:latin typeface="Arial" panose="020B0604020202020204" pitchFamily="34" charset="0"/>
                <a:ea typeface="Cambria" panose="02040503050406030204" pitchFamily="18" charset="0"/>
                <a:cs typeface="Arial" panose="020B0604020202020204" pitchFamily="34" charset="0"/>
              </a:rPr>
              <a:t>GreenSign</a:t>
            </a:r>
            <a:r>
              <a:rPr lang="de-DE" sz="1500" dirty="0">
                <a:latin typeface="Arial" panose="020B0604020202020204" pitchFamily="34" charset="0"/>
                <a:ea typeface="Cambria" panose="02040503050406030204" pitchFamily="18" charset="0"/>
                <a:cs typeface="Arial" panose="020B0604020202020204" pitchFamily="34" charset="0"/>
              </a:rPr>
              <a:t> nachhaltig zertifiziert und haben über Climate-Partner unseren CO2-Fußabdruck berechnen lassen.</a:t>
            </a:r>
          </a:p>
          <a:p>
            <a:endParaRPr lang="de-DE" sz="1600" dirty="0">
              <a:latin typeface="Arial" panose="020B0604020202020204" pitchFamily="34" charset="0"/>
              <a:ea typeface="Cambria" panose="02040503050406030204" pitchFamily="18" charset="0"/>
              <a:cs typeface="Arial" panose="020B0604020202020204" pitchFamily="34" charset="0"/>
            </a:endParaRPr>
          </a:p>
          <a:p>
            <a:r>
              <a:rPr lang="de-DE" sz="1500" b="1" dirty="0">
                <a:latin typeface="Arial" panose="020B0604020202020204" pitchFamily="34" charset="0"/>
                <a:ea typeface="Cambria" panose="02040503050406030204" pitchFamily="18" charset="0"/>
                <a:cs typeface="Arial" panose="020B0604020202020204" pitchFamily="34" charset="0"/>
              </a:rPr>
              <a:t>3.	Mitarbeiterentwicklung</a:t>
            </a:r>
          </a:p>
          <a:p>
            <a:endParaRPr lang="de-DE" sz="800" dirty="0">
              <a:latin typeface="Arial" panose="020B0604020202020204" pitchFamily="34" charset="0"/>
              <a:ea typeface="Cambria" panose="02040503050406030204" pitchFamily="18" charset="0"/>
              <a:cs typeface="Arial" panose="020B0604020202020204" pitchFamily="34" charset="0"/>
            </a:endParaRPr>
          </a:p>
          <a:p>
            <a:r>
              <a:rPr lang="de-DE" sz="1500" dirty="0">
                <a:latin typeface="Arial" panose="020B0604020202020204" pitchFamily="34" charset="0"/>
                <a:ea typeface="Cambria" panose="02040503050406030204" pitchFamily="18" charset="0"/>
                <a:cs typeface="Arial" panose="020B0604020202020204" pitchFamily="34" charset="0"/>
              </a:rPr>
              <a:t>Die Qualität unserer Leistungen wird bestimmt durch die Qualität unserer Mitarbeitenden. Durch das Vertrauen in die Fähigkeit unserer Kolleg*innen erreichen wir ein hohes Engagement und kundenorientiertes Verhalten. Gemeinsam schaffen wir Werte und realisieren unsere Ziele. Jeder unserer Mitarbeitenden ist dafür mitverantwortlich, dass die Ziele seines Aufgabenbereichs und damit die gesamten Unternehmensziele erreicht werden.</a:t>
            </a:r>
          </a:p>
          <a:p>
            <a:r>
              <a:rPr lang="de-DE" sz="1500" dirty="0">
                <a:latin typeface="Arial" panose="020B0604020202020204" pitchFamily="34" charset="0"/>
                <a:ea typeface="Cambria" panose="02040503050406030204" pitchFamily="18" charset="0"/>
                <a:cs typeface="Arial" panose="020B0604020202020204" pitchFamily="34" charset="0"/>
              </a:rPr>
              <a:t>Wir haben unser Unternehmen klar gegliedert und Verantwortungsbereiche abgesteckt und gewähren entsprechende Entscheidungsspielräume. </a:t>
            </a:r>
          </a:p>
          <a:p>
            <a:r>
              <a:rPr lang="de-DE" sz="1500" dirty="0">
                <a:latin typeface="Arial" panose="020B0604020202020204" pitchFamily="34" charset="0"/>
                <a:ea typeface="Cambria" panose="02040503050406030204" pitchFamily="18" charset="0"/>
                <a:cs typeface="Arial" panose="020B0604020202020204" pitchFamily="34" charset="0"/>
              </a:rPr>
              <a:t>Damit fordern und fördern wir Eigenverantwortung und Kreativität unserer Mitarbeitenden.</a:t>
            </a:r>
          </a:p>
          <a:p>
            <a:endParaRPr lang="de-DE" sz="800" dirty="0">
              <a:latin typeface="Arial" panose="020B0604020202020204" pitchFamily="34" charset="0"/>
              <a:ea typeface="Cambria" panose="02040503050406030204" pitchFamily="18" charset="0"/>
              <a:cs typeface="Arial" panose="020B0604020202020204" pitchFamily="34" charset="0"/>
            </a:endParaRPr>
          </a:p>
          <a:p>
            <a:r>
              <a:rPr lang="de-DE" sz="1500" b="1" dirty="0">
                <a:latin typeface="Arial" panose="020B0604020202020204" pitchFamily="34" charset="0"/>
                <a:ea typeface="Cambria" panose="02040503050406030204" pitchFamily="18" charset="0"/>
                <a:cs typeface="Arial" panose="020B0604020202020204" pitchFamily="34" charset="0"/>
              </a:rPr>
              <a:t>Für die Erreichung der Mitarbeiterqualität gelten folgende Leitsätze:</a:t>
            </a:r>
          </a:p>
          <a:p>
            <a:endParaRPr lang="de-DE" sz="800" dirty="0">
              <a:latin typeface="Arial" panose="020B0604020202020204" pitchFamily="34" charset="0"/>
              <a:ea typeface="Cambria" panose="02040503050406030204" pitchFamily="18" charset="0"/>
              <a:cs typeface="Arial" panose="020B0604020202020204" pitchFamily="34" charset="0"/>
            </a:endParaRPr>
          </a:p>
          <a:p>
            <a:r>
              <a:rPr lang="de-DE" sz="1500" dirty="0">
                <a:latin typeface="Arial" panose="020B0604020202020204" pitchFamily="34" charset="0"/>
                <a:ea typeface="Cambria" panose="02040503050406030204" pitchFamily="18" charset="0"/>
                <a:cs typeface="Arial" panose="020B0604020202020204" pitchFamily="34" charset="0"/>
              </a:rPr>
              <a:t>•	Wir arbeiten miteinander, nicht gegeneinander</a:t>
            </a:r>
          </a:p>
          <a:p>
            <a:r>
              <a:rPr lang="de-DE" sz="1500" dirty="0">
                <a:latin typeface="Arial" panose="020B0604020202020204" pitchFamily="34" charset="0"/>
                <a:ea typeface="Cambria" panose="02040503050406030204" pitchFamily="18" charset="0"/>
                <a:cs typeface="Arial" panose="020B0604020202020204" pitchFamily="34" charset="0"/>
              </a:rPr>
              <a:t>•	Wir übertragen Verantwortung, nicht nur Aufgaben</a:t>
            </a:r>
          </a:p>
          <a:p>
            <a:endParaRPr lang="de-DE" sz="800" dirty="0">
              <a:latin typeface="Arial" panose="020B0604020202020204" pitchFamily="34" charset="0"/>
              <a:ea typeface="Cambria" panose="02040503050406030204" pitchFamily="18" charset="0"/>
              <a:cs typeface="Arial" panose="020B0604020202020204" pitchFamily="34" charset="0"/>
            </a:endParaRPr>
          </a:p>
          <a:p>
            <a:r>
              <a:rPr lang="de-DE" sz="1500" dirty="0">
                <a:latin typeface="Arial" panose="020B0604020202020204" pitchFamily="34" charset="0"/>
                <a:ea typeface="Cambria" panose="02040503050406030204" pitchFamily="18" charset="0"/>
                <a:cs typeface="Arial" panose="020B0604020202020204" pitchFamily="34" charset="0"/>
              </a:rPr>
              <a:t>•	Wir pflegen den Dialog, nicht nur das Gespräch</a:t>
            </a:r>
          </a:p>
          <a:p>
            <a:endParaRPr lang="de-DE" sz="800" dirty="0">
              <a:latin typeface="Arial" panose="020B0604020202020204" pitchFamily="34" charset="0"/>
              <a:ea typeface="Cambria" panose="02040503050406030204" pitchFamily="18" charset="0"/>
              <a:cs typeface="Arial" panose="020B0604020202020204" pitchFamily="34" charset="0"/>
            </a:endParaRPr>
          </a:p>
          <a:p>
            <a:r>
              <a:rPr lang="de-DE" sz="1500" dirty="0">
                <a:latin typeface="Arial" panose="020B0604020202020204" pitchFamily="34" charset="0"/>
                <a:ea typeface="Cambria" panose="02040503050406030204" pitchFamily="18" charset="0"/>
                <a:cs typeface="Arial" panose="020B0604020202020204" pitchFamily="34" charset="0"/>
              </a:rPr>
              <a:t>•	Wir sind anders, nicht nur einfach besser</a:t>
            </a:r>
          </a:p>
          <a:p>
            <a:endParaRPr lang="de-DE" sz="800" dirty="0">
              <a:latin typeface="Arial" panose="020B0604020202020204" pitchFamily="34" charset="0"/>
              <a:ea typeface="Cambria" panose="02040503050406030204" pitchFamily="18" charset="0"/>
              <a:cs typeface="Arial" panose="020B0604020202020204" pitchFamily="34" charset="0"/>
            </a:endParaRPr>
          </a:p>
          <a:p>
            <a:r>
              <a:rPr lang="de-DE" sz="1500" dirty="0">
                <a:latin typeface="Arial" panose="020B0604020202020204" pitchFamily="34" charset="0"/>
                <a:ea typeface="Cambria" panose="02040503050406030204" pitchFamily="18" charset="0"/>
                <a:cs typeface="Arial" panose="020B0604020202020204" pitchFamily="34" charset="0"/>
              </a:rPr>
              <a:t>•	Wir fördern unsere Mitarbeiter und fordern sie nicht nur</a:t>
            </a:r>
          </a:p>
        </p:txBody>
      </p:sp>
      <p:sp>
        <p:nvSpPr>
          <p:cNvPr id="7" name="Textfeld 6"/>
          <p:cNvSpPr txBox="1"/>
          <p:nvPr/>
        </p:nvSpPr>
        <p:spPr>
          <a:xfrm rot="16200000">
            <a:off x="-1693506" y="3983612"/>
            <a:ext cx="4893391" cy="692497"/>
          </a:xfrm>
          <a:prstGeom prst="rect">
            <a:avLst/>
          </a:prstGeom>
          <a:noFill/>
        </p:spPr>
        <p:txBody>
          <a:bodyPr wrap="square" rtlCol="0" anchor="ctr">
            <a:spAutoFit/>
          </a:bodyPr>
          <a:lstStyle/>
          <a:p>
            <a:r>
              <a:rPr lang="de-DE" sz="3900" dirty="0">
                <a:latin typeface="Arial" panose="020B0604020202020204" pitchFamily="34" charset="0"/>
                <a:cs typeface="Arial" panose="020B0604020202020204" pitchFamily="34" charset="0"/>
              </a:rPr>
              <a:t>Unternehmensleitbild</a:t>
            </a:r>
          </a:p>
        </p:txBody>
      </p:sp>
      <p:sp>
        <p:nvSpPr>
          <p:cNvPr id="3" name="Textfeld 2">
            <a:extLst>
              <a:ext uri="{FF2B5EF4-FFF2-40B4-BE49-F238E27FC236}">
                <a16:creationId xmlns:a16="http://schemas.microsoft.com/office/drawing/2014/main" id="{F3B2B34C-B573-2713-5557-AF9CAB390D5B}"/>
              </a:ext>
            </a:extLst>
          </p:cNvPr>
          <p:cNvSpPr txBox="1"/>
          <p:nvPr/>
        </p:nvSpPr>
        <p:spPr>
          <a:xfrm>
            <a:off x="10859812" y="6347727"/>
            <a:ext cx="1015664" cy="276999"/>
          </a:xfrm>
          <a:prstGeom prst="rect">
            <a:avLst/>
          </a:prstGeom>
          <a:noFill/>
        </p:spPr>
        <p:txBody>
          <a:bodyPr wrap="square" rtlCol="0">
            <a:spAutoFit/>
          </a:bodyPr>
          <a:lstStyle/>
          <a:p>
            <a:pPr algn="r"/>
            <a:r>
              <a:rPr lang="de-DE" sz="1200" dirty="0"/>
              <a:t>Seite 04</a:t>
            </a:r>
          </a:p>
        </p:txBody>
      </p:sp>
      <p:sp>
        <p:nvSpPr>
          <p:cNvPr id="4" name="Rechteck 3">
            <a:extLst>
              <a:ext uri="{FF2B5EF4-FFF2-40B4-BE49-F238E27FC236}">
                <a16:creationId xmlns:a16="http://schemas.microsoft.com/office/drawing/2014/main" id="{F401EC16-6A29-CDD6-6784-FCABC356BE82}"/>
              </a:ext>
            </a:extLst>
          </p:cNvPr>
          <p:cNvSpPr/>
          <p:nvPr/>
        </p:nvSpPr>
        <p:spPr>
          <a:xfrm>
            <a:off x="1" y="6711351"/>
            <a:ext cx="1457864" cy="1466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 name="Gruppieren 5">
            <a:extLst>
              <a:ext uri="{FF2B5EF4-FFF2-40B4-BE49-F238E27FC236}">
                <a16:creationId xmlns:a16="http://schemas.microsoft.com/office/drawing/2014/main" id="{C2DED440-747C-04C7-A4B9-D39DAC7DE4C3}"/>
              </a:ext>
            </a:extLst>
          </p:cNvPr>
          <p:cNvGrpSpPr/>
          <p:nvPr/>
        </p:nvGrpSpPr>
        <p:grpSpPr>
          <a:xfrm>
            <a:off x="0" y="0"/>
            <a:ext cx="12191999" cy="1883165"/>
            <a:chOff x="0" y="0"/>
            <a:chExt cx="12191999" cy="1883165"/>
          </a:xfrm>
        </p:grpSpPr>
        <p:sp>
          <p:nvSpPr>
            <p:cNvPr id="8" name="Rechteck 7">
              <a:extLst>
                <a:ext uri="{FF2B5EF4-FFF2-40B4-BE49-F238E27FC236}">
                  <a16:creationId xmlns:a16="http://schemas.microsoft.com/office/drawing/2014/main" id="{9291B093-8EA0-EE29-69D8-055D1E6686B3}"/>
                </a:ext>
              </a:extLst>
            </p:cNvPr>
            <p:cNvSpPr/>
            <p:nvPr/>
          </p:nvSpPr>
          <p:spPr>
            <a:xfrm>
              <a:off x="0" y="0"/>
              <a:ext cx="12191999" cy="188316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7DB55705-A146-FD98-636A-B43BB2E255FF}"/>
                </a:ext>
              </a:extLst>
            </p:cNvPr>
            <p:cNvSpPr txBox="1"/>
            <p:nvPr/>
          </p:nvSpPr>
          <p:spPr>
            <a:xfrm>
              <a:off x="3545697" y="693228"/>
              <a:ext cx="4123114" cy="830997"/>
            </a:xfrm>
            <a:prstGeom prst="rect">
              <a:avLst/>
            </a:prstGeom>
            <a:noFill/>
          </p:spPr>
          <p:txBody>
            <a:bodyPr wrap="square" rtlCol="0">
              <a:spAutoFit/>
            </a:bodyPr>
            <a:lstStyle/>
            <a:p>
              <a:pPr algn="ctr"/>
              <a:r>
                <a:rPr lang="de-DE" sz="2400" b="1" dirty="0">
                  <a:latin typeface="Arial" panose="020B0604020202020204" pitchFamily="34" charset="0"/>
                  <a:ea typeface="Cambria" panose="02040503050406030204" pitchFamily="18" charset="0"/>
                  <a:cs typeface="Arial" panose="020B0604020202020204" pitchFamily="34" charset="0"/>
                </a:rPr>
                <a:t>Nachhaltigkeitsbericht 2024</a:t>
              </a:r>
              <a:endParaRPr lang="de-DE" sz="2400" dirty="0">
                <a:latin typeface="Arial" panose="020B0604020202020204" pitchFamily="34" charset="0"/>
                <a:ea typeface="Cambria" panose="02040503050406030204" pitchFamily="18" charset="0"/>
                <a:cs typeface="Arial" panose="020B0604020202020204" pitchFamily="34" charset="0"/>
              </a:endParaRPr>
            </a:p>
          </p:txBody>
        </p:sp>
        <p:pic>
          <p:nvPicPr>
            <p:cNvPr id="13" name="Grafik 12">
              <a:extLst>
                <a:ext uri="{FF2B5EF4-FFF2-40B4-BE49-F238E27FC236}">
                  <a16:creationId xmlns:a16="http://schemas.microsoft.com/office/drawing/2014/main" id="{C10165D8-B7A0-3D60-2ABA-137938176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6532" y="205870"/>
              <a:ext cx="2148944" cy="1471424"/>
            </a:xfrm>
            <a:prstGeom prst="rect">
              <a:avLst/>
            </a:prstGeom>
          </p:spPr>
        </p:pic>
        <p:pic>
          <p:nvPicPr>
            <p:cNvPr id="14" name="Grafik 13">
              <a:extLst>
                <a:ext uri="{FF2B5EF4-FFF2-40B4-BE49-F238E27FC236}">
                  <a16:creationId xmlns:a16="http://schemas.microsoft.com/office/drawing/2014/main" id="{7BA0D0AC-F52B-CF05-FEE2-7A54AD4E7E67}"/>
                </a:ext>
              </a:extLst>
            </p:cNvPr>
            <p:cNvPicPr>
              <a:picLocks noChangeAspect="1"/>
            </p:cNvPicPr>
            <p:nvPr/>
          </p:nvPicPr>
          <p:blipFill>
            <a:blip r:embed="rId3"/>
            <a:stretch>
              <a:fillRect/>
            </a:stretch>
          </p:blipFill>
          <p:spPr>
            <a:xfrm>
              <a:off x="204670" y="71815"/>
              <a:ext cx="1709255" cy="1709255"/>
            </a:xfrm>
            <a:prstGeom prst="rect">
              <a:avLst/>
            </a:prstGeom>
          </p:spPr>
        </p:pic>
      </p:grpSp>
    </p:spTree>
    <p:extLst>
      <p:ext uri="{BB962C8B-B14F-4D97-AF65-F5344CB8AC3E}">
        <p14:creationId xmlns:p14="http://schemas.microsoft.com/office/powerpoint/2010/main" val="3267483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437159" y="1872715"/>
            <a:ext cx="10548852" cy="4924425"/>
          </a:xfrm>
          <a:prstGeom prst="rect">
            <a:avLst/>
          </a:prstGeom>
          <a:noFill/>
        </p:spPr>
        <p:txBody>
          <a:bodyPr wrap="square" rtlCol="0">
            <a:spAutoFit/>
          </a:bodyPr>
          <a:lstStyle/>
          <a:p>
            <a:pPr algn="ctr"/>
            <a:r>
              <a:rPr lang="de-DE" sz="1600" b="1" dirty="0">
                <a:latin typeface="Arial" panose="020B0604020202020204" pitchFamily="34" charset="0"/>
                <a:ea typeface="Cambria" panose="02040503050406030204" pitchFamily="18" charset="0"/>
                <a:cs typeface="Arial" panose="020B0604020202020204" pitchFamily="34" charset="0"/>
              </a:rPr>
              <a:t>Dabei gilt das Motto:</a:t>
            </a:r>
          </a:p>
          <a:p>
            <a:endParaRPr lang="de-DE" sz="800" b="1" dirty="0">
              <a:latin typeface="Arial" panose="020B0604020202020204" pitchFamily="34" charset="0"/>
              <a:ea typeface="Cambria" panose="02040503050406030204" pitchFamily="18" charset="0"/>
              <a:cs typeface="Arial" panose="020B0604020202020204" pitchFamily="34" charset="0"/>
            </a:endParaRPr>
          </a:p>
          <a:p>
            <a:pPr algn="ctr"/>
            <a:r>
              <a:rPr lang="de-DE" sz="1500" dirty="0">
                <a:latin typeface="Arial" panose="020B0604020202020204" pitchFamily="34" charset="0"/>
                <a:ea typeface="Cambria" panose="02040503050406030204" pitchFamily="18" charset="0"/>
                <a:cs typeface="Arial" panose="020B0604020202020204" pitchFamily="34" charset="0"/>
              </a:rPr>
              <a:t>Fehler werden toleriert, wenn daraus die richtigen Konsequenzen gezogen werden.</a:t>
            </a:r>
          </a:p>
          <a:p>
            <a:endParaRPr lang="de-DE" sz="1500" dirty="0">
              <a:latin typeface="Arial" panose="020B0604020202020204" pitchFamily="34" charset="0"/>
              <a:ea typeface="Cambria" panose="02040503050406030204" pitchFamily="18" charset="0"/>
              <a:cs typeface="Arial" panose="020B0604020202020204" pitchFamily="34" charset="0"/>
            </a:endParaRPr>
          </a:p>
          <a:p>
            <a:r>
              <a:rPr lang="de-DE" sz="1500" b="1" dirty="0">
                <a:latin typeface="Arial" panose="020B0604020202020204" pitchFamily="34" charset="0"/>
                <a:ea typeface="Cambria" panose="02040503050406030204" pitchFamily="18" charset="0"/>
                <a:cs typeface="Arial" panose="020B0604020202020204" pitchFamily="34" charset="0"/>
              </a:rPr>
              <a:t>4.	Kundenorientierung</a:t>
            </a:r>
          </a:p>
          <a:p>
            <a:endParaRPr lang="de-DE" sz="800" dirty="0">
              <a:latin typeface="Arial" panose="020B0604020202020204" pitchFamily="34" charset="0"/>
              <a:ea typeface="Cambria" panose="02040503050406030204" pitchFamily="18" charset="0"/>
              <a:cs typeface="Arial" panose="020B0604020202020204" pitchFamily="34" charset="0"/>
            </a:endParaRPr>
          </a:p>
          <a:p>
            <a:pPr algn="ctr"/>
            <a:r>
              <a:rPr lang="de-DE" sz="1500" b="1" dirty="0">
                <a:latin typeface="Arial" panose="020B0604020202020204" pitchFamily="34" charset="0"/>
                <a:ea typeface="Cambria" panose="02040503050406030204" pitchFamily="18" charset="0"/>
                <a:cs typeface="Arial" panose="020B0604020202020204" pitchFamily="34" charset="0"/>
              </a:rPr>
              <a:t>Unser Slogan lautet:</a:t>
            </a:r>
          </a:p>
          <a:p>
            <a:endParaRPr lang="de-DE" sz="800" dirty="0">
              <a:latin typeface="Arial" panose="020B0604020202020204" pitchFamily="34" charset="0"/>
              <a:ea typeface="Cambria" panose="02040503050406030204" pitchFamily="18" charset="0"/>
              <a:cs typeface="Arial" panose="020B0604020202020204" pitchFamily="34" charset="0"/>
            </a:endParaRPr>
          </a:p>
          <a:p>
            <a:pPr algn="ctr"/>
            <a:r>
              <a:rPr lang="de-DE" sz="1500" dirty="0">
                <a:latin typeface="Arial" panose="020B0604020202020204" pitchFamily="34" charset="0"/>
                <a:ea typeface="Cambria" panose="02040503050406030204" pitchFamily="18" charset="0"/>
                <a:cs typeface="Arial" panose="020B0604020202020204" pitchFamily="34" charset="0"/>
              </a:rPr>
              <a:t>Tagen, Feiern und Nächtigen</a:t>
            </a:r>
          </a:p>
          <a:p>
            <a:endParaRPr lang="de-DE" sz="800" dirty="0">
              <a:latin typeface="Arial" panose="020B0604020202020204" pitchFamily="34" charset="0"/>
              <a:ea typeface="Cambria" panose="02040503050406030204" pitchFamily="18" charset="0"/>
              <a:cs typeface="Arial" panose="020B0604020202020204" pitchFamily="34" charset="0"/>
            </a:endParaRPr>
          </a:p>
          <a:p>
            <a:r>
              <a:rPr lang="de-DE" sz="1500" dirty="0">
                <a:latin typeface="Arial" panose="020B0604020202020204" pitchFamily="34" charset="0"/>
                <a:ea typeface="Cambria" panose="02040503050406030204" pitchFamily="18" charset="0"/>
                <a:cs typeface="Arial" panose="020B0604020202020204" pitchFamily="34" charset="0"/>
              </a:rPr>
              <a:t>Die Philosophie des GENO-Hotels ist es hierbei, sich optimal auf die Bedürfnisse des einzelnen Gastes einzustellen, um diesem Slogan gerecht zu werden.</a:t>
            </a:r>
          </a:p>
          <a:p>
            <a:endParaRPr lang="de-DE" sz="800" dirty="0">
              <a:latin typeface="Arial" panose="020B0604020202020204" pitchFamily="34" charset="0"/>
              <a:ea typeface="Cambria" panose="02040503050406030204" pitchFamily="18" charset="0"/>
              <a:cs typeface="Arial" panose="020B0604020202020204" pitchFamily="34" charset="0"/>
            </a:endParaRPr>
          </a:p>
          <a:p>
            <a:r>
              <a:rPr lang="de-DE" sz="1500" dirty="0">
                <a:latin typeface="Arial" panose="020B0604020202020204" pitchFamily="34" charset="0"/>
                <a:ea typeface="Cambria" panose="02040503050406030204" pitchFamily="18" charset="0"/>
                <a:cs typeface="Arial" panose="020B0604020202020204" pitchFamily="34" charset="0"/>
              </a:rPr>
              <a:t>Wir bieten standardisierte Dienstleistungen und zeichnen uns zudem durch Individualität und räumliche Größe aus. Das symbolisiert unser Motto:</a:t>
            </a:r>
          </a:p>
          <a:p>
            <a:endParaRPr lang="de-DE" sz="800" dirty="0">
              <a:latin typeface="Arial" panose="020B0604020202020204" pitchFamily="34" charset="0"/>
              <a:ea typeface="Cambria" panose="02040503050406030204" pitchFamily="18" charset="0"/>
              <a:cs typeface="Arial" panose="020B0604020202020204" pitchFamily="34" charset="0"/>
            </a:endParaRPr>
          </a:p>
          <a:p>
            <a:pPr algn="ctr"/>
            <a:r>
              <a:rPr lang="de-DE" sz="1500" b="1" dirty="0">
                <a:latin typeface="Arial" panose="020B0604020202020204" pitchFamily="34" charset="0"/>
                <a:ea typeface="Cambria" panose="02040503050406030204" pitchFamily="18" charset="0"/>
                <a:cs typeface="Arial" panose="020B0604020202020204" pitchFamily="34" charset="0"/>
              </a:rPr>
              <a:t>Raum für Freiräume</a:t>
            </a:r>
          </a:p>
          <a:p>
            <a:endParaRPr lang="de-DE" sz="1500" dirty="0">
              <a:latin typeface="Arial" panose="020B0604020202020204" pitchFamily="34" charset="0"/>
              <a:ea typeface="Cambria" panose="02040503050406030204" pitchFamily="18" charset="0"/>
              <a:cs typeface="Arial" panose="020B0604020202020204" pitchFamily="34" charset="0"/>
            </a:endParaRPr>
          </a:p>
          <a:p>
            <a:r>
              <a:rPr lang="de-DE" sz="1500" dirty="0">
                <a:latin typeface="Arial" panose="020B0604020202020204" pitchFamily="34" charset="0"/>
                <a:ea typeface="Cambria" panose="02040503050406030204" pitchFamily="18" charset="0"/>
                <a:cs typeface="Arial" panose="020B0604020202020204" pitchFamily="34" charset="0"/>
              </a:rPr>
              <a:t>Den hohen Ansprüchen unserer Gäste stellen wir uns ohne Einschränkung. Mit unseren Leistungen gewinnen wir nicht nur das Vertrauen der Gäste, sondern behalten es auch. Wir nehmen unsere Umgebung bewusst durch die Augen unserer Gäste war und gehen auf deren Wünsche ein.</a:t>
            </a:r>
          </a:p>
          <a:p>
            <a:endParaRPr lang="de-DE" sz="800" dirty="0">
              <a:latin typeface="Arial" panose="020B0604020202020204" pitchFamily="34" charset="0"/>
              <a:ea typeface="Cambria" panose="02040503050406030204" pitchFamily="18" charset="0"/>
              <a:cs typeface="Arial" panose="020B0604020202020204" pitchFamily="34" charset="0"/>
            </a:endParaRPr>
          </a:p>
          <a:p>
            <a:r>
              <a:rPr lang="de-DE" sz="1600" dirty="0">
                <a:latin typeface="Arial" panose="020B0604020202020204" pitchFamily="34" charset="0"/>
                <a:ea typeface="Cambria" panose="02040503050406030204" pitchFamily="18" charset="0"/>
                <a:cs typeface="Arial" panose="020B0604020202020204" pitchFamily="34" charset="0"/>
              </a:rPr>
              <a:t>Das Feedback unserer Gäste verschafft uns ein permanentes Echo. Reklamationen nehmen wir ernst und verstehen sie als Chancen für Verbesserungen.</a:t>
            </a:r>
          </a:p>
        </p:txBody>
      </p:sp>
      <p:sp>
        <p:nvSpPr>
          <p:cNvPr id="7" name="Textfeld 6"/>
          <p:cNvSpPr txBox="1"/>
          <p:nvPr/>
        </p:nvSpPr>
        <p:spPr>
          <a:xfrm rot="16200000">
            <a:off x="-1693505" y="3983612"/>
            <a:ext cx="4893392" cy="692497"/>
          </a:xfrm>
          <a:prstGeom prst="rect">
            <a:avLst/>
          </a:prstGeom>
          <a:noFill/>
        </p:spPr>
        <p:txBody>
          <a:bodyPr wrap="square" rtlCol="0" anchor="ctr">
            <a:spAutoFit/>
          </a:bodyPr>
          <a:lstStyle/>
          <a:p>
            <a:r>
              <a:rPr lang="de-DE" sz="3900" dirty="0">
                <a:latin typeface="Arial" panose="020B0604020202020204" pitchFamily="34" charset="0"/>
                <a:cs typeface="Arial" panose="020B0604020202020204" pitchFamily="34" charset="0"/>
              </a:rPr>
              <a:t>Unternehmensleitbild</a:t>
            </a:r>
          </a:p>
        </p:txBody>
      </p:sp>
      <p:sp>
        <p:nvSpPr>
          <p:cNvPr id="3" name="Textfeld 2">
            <a:extLst>
              <a:ext uri="{FF2B5EF4-FFF2-40B4-BE49-F238E27FC236}">
                <a16:creationId xmlns:a16="http://schemas.microsoft.com/office/drawing/2014/main" id="{E11E907D-7FE8-FC83-1909-AB97A82CBC72}"/>
              </a:ext>
            </a:extLst>
          </p:cNvPr>
          <p:cNvSpPr txBox="1"/>
          <p:nvPr/>
        </p:nvSpPr>
        <p:spPr>
          <a:xfrm>
            <a:off x="10859812" y="6347727"/>
            <a:ext cx="1015664" cy="276999"/>
          </a:xfrm>
          <a:prstGeom prst="rect">
            <a:avLst/>
          </a:prstGeom>
          <a:noFill/>
        </p:spPr>
        <p:txBody>
          <a:bodyPr wrap="square" rtlCol="0">
            <a:spAutoFit/>
          </a:bodyPr>
          <a:lstStyle/>
          <a:p>
            <a:pPr algn="r"/>
            <a:r>
              <a:rPr lang="de-DE" sz="1200" dirty="0"/>
              <a:t>Seite 05</a:t>
            </a:r>
          </a:p>
        </p:txBody>
      </p:sp>
      <p:sp>
        <p:nvSpPr>
          <p:cNvPr id="4" name="Rechteck 3">
            <a:extLst>
              <a:ext uri="{FF2B5EF4-FFF2-40B4-BE49-F238E27FC236}">
                <a16:creationId xmlns:a16="http://schemas.microsoft.com/office/drawing/2014/main" id="{7646B62D-DB74-2D09-E8F9-DE027A8C2DDE}"/>
              </a:ext>
            </a:extLst>
          </p:cNvPr>
          <p:cNvSpPr/>
          <p:nvPr/>
        </p:nvSpPr>
        <p:spPr>
          <a:xfrm>
            <a:off x="0" y="6694415"/>
            <a:ext cx="1541993" cy="1635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 name="Gruppieren 5">
            <a:extLst>
              <a:ext uri="{FF2B5EF4-FFF2-40B4-BE49-F238E27FC236}">
                <a16:creationId xmlns:a16="http://schemas.microsoft.com/office/drawing/2014/main" id="{FD041B83-1F63-0E6E-268C-1E74D106DA07}"/>
              </a:ext>
            </a:extLst>
          </p:cNvPr>
          <p:cNvGrpSpPr/>
          <p:nvPr/>
        </p:nvGrpSpPr>
        <p:grpSpPr>
          <a:xfrm>
            <a:off x="0" y="0"/>
            <a:ext cx="12191999" cy="1883165"/>
            <a:chOff x="0" y="0"/>
            <a:chExt cx="12191999" cy="1883165"/>
          </a:xfrm>
        </p:grpSpPr>
        <p:sp>
          <p:nvSpPr>
            <p:cNvPr id="8" name="Rechteck 7">
              <a:extLst>
                <a:ext uri="{FF2B5EF4-FFF2-40B4-BE49-F238E27FC236}">
                  <a16:creationId xmlns:a16="http://schemas.microsoft.com/office/drawing/2014/main" id="{85AD41C1-A108-58C8-25AE-F80792BCAF87}"/>
                </a:ext>
              </a:extLst>
            </p:cNvPr>
            <p:cNvSpPr/>
            <p:nvPr/>
          </p:nvSpPr>
          <p:spPr>
            <a:xfrm>
              <a:off x="0" y="0"/>
              <a:ext cx="12191999" cy="188316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71C18B11-3445-4828-7BDA-DAA949C33912}"/>
                </a:ext>
              </a:extLst>
            </p:cNvPr>
            <p:cNvSpPr txBox="1"/>
            <p:nvPr/>
          </p:nvSpPr>
          <p:spPr>
            <a:xfrm>
              <a:off x="3545697" y="693228"/>
              <a:ext cx="4123114" cy="830997"/>
            </a:xfrm>
            <a:prstGeom prst="rect">
              <a:avLst/>
            </a:prstGeom>
            <a:noFill/>
          </p:spPr>
          <p:txBody>
            <a:bodyPr wrap="square" rtlCol="0">
              <a:spAutoFit/>
            </a:bodyPr>
            <a:lstStyle/>
            <a:p>
              <a:pPr algn="ctr"/>
              <a:r>
                <a:rPr lang="de-DE" sz="2400" b="1" dirty="0">
                  <a:latin typeface="Arial" panose="020B0604020202020204" pitchFamily="34" charset="0"/>
                  <a:ea typeface="Cambria" panose="02040503050406030204" pitchFamily="18" charset="0"/>
                  <a:cs typeface="Arial" panose="020B0604020202020204" pitchFamily="34" charset="0"/>
                </a:rPr>
                <a:t>Nachhaltigkeitsbericht 2024</a:t>
              </a:r>
              <a:endParaRPr lang="de-DE" sz="2400" dirty="0">
                <a:latin typeface="Arial" panose="020B0604020202020204" pitchFamily="34" charset="0"/>
                <a:ea typeface="Cambria" panose="02040503050406030204" pitchFamily="18" charset="0"/>
                <a:cs typeface="Arial" panose="020B0604020202020204" pitchFamily="34" charset="0"/>
              </a:endParaRPr>
            </a:p>
          </p:txBody>
        </p:sp>
        <p:pic>
          <p:nvPicPr>
            <p:cNvPr id="13" name="Grafik 12">
              <a:extLst>
                <a:ext uri="{FF2B5EF4-FFF2-40B4-BE49-F238E27FC236}">
                  <a16:creationId xmlns:a16="http://schemas.microsoft.com/office/drawing/2014/main" id="{C032941E-3A18-F132-D8CF-EA31962A21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6532" y="205870"/>
              <a:ext cx="2148944" cy="1471424"/>
            </a:xfrm>
            <a:prstGeom prst="rect">
              <a:avLst/>
            </a:prstGeom>
          </p:spPr>
        </p:pic>
        <p:pic>
          <p:nvPicPr>
            <p:cNvPr id="14" name="Grafik 13">
              <a:extLst>
                <a:ext uri="{FF2B5EF4-FFF2-40B4-BE49-F238E27FC236}">
                  <a16:creationId xmlns:a16="http://schemas.microsoft.com/office/drawing/2014/main" id="{4C92AA83-2FD1-F39A-2823-217271672F4C}"/>
                </a:ext>
              </a:extLst>
            </p:cNvPr>
            <p:cNvPicPr>
              <a:picLocks noChangeAspect="1"/>
            </p:cNvPicPr>
            <p:nvPr/>
          </p:nvPicPr>
          <p:blipFill>
            <a:blip r:embed="rId3"/>
            <a:stretch>
              <a:fillRect/>
            </a:stretch>
          </p:blipFill>
          <p:spPr>
            <a:xfrm>
              <a:off x="204670" y="71815"/>
              <a:ext cx="1709255" cy="1709255"/>
            </a:xfrm>
            <a:prstGeom prst="rect">
              <a:avLst/>
            </a:prstGeom>
          </p:spPr>
        </p:pic>
      </p:grpSp>
    </p:spTree>
    <p:extLst>
      <p:ext uri="{BB962C8B-B14F-4D97-AF65-F5344CB8AC3E}">
        <p14:creationId xmlns:p14="http://schemas.microsoft.com/office/powerpoint/2010/main" val="2022981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62610" y="2027229"/>
            <a:ext cx="10490740" cy="4831323"/>
          </a:xfrm>
          <a:prstGeom prst="rect">
            <a:avLst/>
          </a:prstGeom>
          <a:noFill/>
        </p:spPr>
        <p:txBody>
          <a:bodyPr wrap="square" rtlCol="0">
            <a:spAutoFit/>
          </a:bodyPr>
          <a:lstStyle/>
          <a:p>
            <a:r>
              <a:rPr lang="de-DE" sz="16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r>
              <a:rPr lang="de-DE" sz="16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Nachhaltigkeit beginnt auf dem Weg zur Arbeit</a:t>
            </a:r>
            <a:endParaRPr lang="de-DE" sz="1200" dirty="0">
              <a:effectLst/>
              <a:latin typeface="Arial" panose="020B0604020202020204" pitchFamily="34" charset="0"/>
              <a:ea typeface="Times New Roman" panose="02020603050405020304" pitchFamily="18" charset="0"/>
              <a:cs typeface="Arial" panose="020B0604020202020204" pitchFamily="34" charset="0"/>
            </a:endParaRPr>
          </a:p>
          <a:p>
            <a:pPr lvl="1">
              <a:lnSpc>
                <a:spcPct val="107000"/>
              </a:lnSpc>
              <a:tabLst>
                <a:tab pos="914400" algn="l"/>
              </a:tabLst>
            </a:pPr>
            <a:r>
              <a:rPr lang="de-DE"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lvl="1">
              <a:lnSpc>
                <a:spcPct val="107000"/>
              </a:lnSpc>
              <a:tabLst>
                <a:tab pos="914400" algn="l"/>
              </a:tabLst>
            </a:pPr>
            <a:endParaRPr lang="de-DE" sz="1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lvl="1">
              <a:lnSpc>
                <a:spcPct val="107000"/>
              </a:lnSpc>
              <a:tabLst>
                <a:tab pos="914400" algn="l"/>
              </a:tabLst>
            </a:pPr>
            <a:endParaRPr lang="de-DE" sz="1200" dirty="0">
              <a:effectLst/>
              <a:latin typeface="Arial" panose="020B0604020202020204" pitchFamily="34" charset="0"/>
              <a:ea typeface="Times New Roman" panose="02020603050405020304" pitchFamily="18" charset="0"/>
              <a:cs typeface="Arial" panose="020B0604020202020204" pitchFamily="34" charset="0"/>
            </a:endParaRPr>
          </a:p>
          <a:p>
            <a:r>
              <a:rPr lang="de-DE" sz="16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Weniger Müll erzeugen</a:t>
            </a:r>
            <a:endParaRPr lang="de-DE" sz="1200" dirty="0">
              <a:effectLst/>
              <a:latin typeface="Arial" panose="020B0604020202020204" pitchFamily="34" charset="0"/>
              <a:ea typeface="Times New Roman" panose="02020603050405020304" pitchFamily="18" charset="0"/>
              <a:cs typeface="Arial" panose="020B0604020202020204" pitchFamily="34" charset="0"/>
            </a:endParaRPr>
          </a:p>
          <a:p>
            <a:pPr lvl="1">
              <a:lnSpc>
                <a:spcPct val="107000"/>
              </a:lnSpc>
              <a:spcAft>
                <a:spcPts val="800"/>
              </a:spcAft>
              <a:tabLst>
                <a:tab pos="914400" algn="l"/>
              </a:tabLst>
            </a:pPr>
            <a:endParaRPr lang="de-DE" sz="1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1">
              <a:lnSpc>
                <a:spcPct val="107000"/>
              </a:lnSpc>
              <a:spcAft>
                <a:spcPts val="800"/>
              </a:spcAft>
              <a:tabLst>
                <a:tab pos="914400" algn="l"/>
              </a:tabLst>
            </a:pPr>
            <a:endParaRPr lang="de-DE" sz="1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r>
              <a:rPr lang="de-DE" sz="16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Drucken mit Blick auf Nachhaltigkeit</a:t>
            </a:r>
            <a:endParaRPr lang="de-DE" sz="1200" dirty="0">
              <a:effectLst/>
              <a:latin typeface="Arial" panose="020B0604020202020204" pitchFamily="34" charset="0"/>
              <a:ea typeface="Times New Roman" panose="02020603050405020304" pitchFamily="18" charset="0"/>
              <a:cs typeface="Arial" panose="020B0604020202020204" pitchFamily="34" charset="0"/>
            </a:endParaRPr>
          </a:p>
          <a:p>
            <a:pPr lvl="1">
              <a:lnSpc>
                <a:spcPct val="107000"/>
              </a:lnSpc>
              <a:tabLst>
                <a:tab pos="914400" algn="l"/>
              </a:tabLst>
            </a:pPr>
            <a:endParaRPr lang="de-DE" sz="1100" dirty="0">
              <a:effectLst/>
              <a:latin typeface="Arial" panose="020B0604020202020204" pitchFamily="34" charset="0"/>
              <a:ea typeface="Calibri" panose="020F0502020204030204" pitchFamily="34" charset="0"/>
              <a:cs typeface="Arial" panose="020B0604020202020204" pitchFamily="34" charset="0"/>
            </a:endParaRPr>
          </a:p>
          <a:p>
            <a:pPr lvl="1">
              <a:lnSpc>
                <a:spcPct val="107000"/>
              </a:lnSpc>
              <a:tabLst>
                <a:tab pos="914400" algn="l"/>
              </a:tabLst>
            </a:pPr>
            <a:endParaRPr lang="de-DE" sz="1100" dirty="0">
              <a:effectLst/>
              <a:latin typeface="Arial" panose="020B0604020202020204" pitchFamily="34" charset="0"/>
              <a:ea typeface="Calibri" panose="020F0502020204030204" pitchFamily="34" charset="0"/>
              <a:cs typeface="Arial" panose="020B0604020202020204" pitchFamily="34" charset="0"/>
            </a:endParaRPr>
          </a:p>
          <a:p>
            <a:r>
              <a:rPr lang="de-DE" sz="16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r>
              <a:rPr lang="de-DE" sz="16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Energie Sparen</a:t>
            </a:r>
          </a:p>
          <a:p>
            <a:endParaRPr lang="de-DE" sz="1200" dirty="0">
              <a:effectLst/>
              <a:latin typeface="Arial" panose="020B0604020202020204" pitchFamily="34" charset="0"/>
              <a:ea typeface="Times New Roman" panose="02020603050405020304" pitchFamily="18" charset="0"/>
              <a:cs typeface="Arial" panose="020B0604020202020204" pitchFamily="34" charset="0"/>
            </a:endParaRPr>
          </a:p>
          <a:p>
            <a:endParaRPr lang="de-DE" sz="1200" dirty="0">
              <a:effectLst/>
              <a:latin typeface="Arial" panose="020B0604020202020204" pitchFamily="34" charset="0"/>
              <a:ea typeface="Times New Roman" panose="02020603050405020304" pitchFamily="18" charset="0"/>
              <a:cs typeface="Arial" panose="020B0604020202020204" pitchFamily="34" charset="0"/>
            </a:endParaRPr>
          </a:p>
          <a:p>
            <a:r>
              <a:rPr lang="de-DE" sz="16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 Mülltrennung</a:t>
            </a:r>
          </a:p>
          <a:p>
            <a:endParaRPr lang="de-DE" sz="1200" dirty="0">
              <a:effectLst/>
              <a:latin typeface="Arial" panose="020B0604020202020204" pitchFamily="34" charset="0"/>
              <a:ea typeface="Times New Roman" panose="02020603050405020304" pitchFamily="18" charset="0"/>
              <a:cs typeface="Arial" panose="020B0604020202020204" pitchFamily="34" charset="0"/>
            </a:endParaRPr>
          </a:p>
          <a:p>
            <a:endParaRPr lang="de-DE" sz="1200" dirty="0">
              <a:effectLst/>
              <a:latin typeface="Arial" panose="020B0604020202020204" pitchFamily="34" charset="0"/>
              <a:ea typeface="Times New Roman" panose="02020603050405020304" pitchFamily="18" charset="0"/>
              <a:cs typeface="Arial" panose="020B0604020202020204" pitchFamily="34" charset="0"/>
            </a:endParaRPr>
          </a:p>
          <a:p>
            <a:r>
              <a:rPr lang="de-DE" sz="16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 Büropflanzen</a:t>
            </a:r>
          </a:p>
          <a:p>
            <a:endParaRPr lang="de-DE" sz="1200" dirty="0">
              <a:effectLst/>
              <a:latin typeface="Arial" panose="020B0604020202020204" pitchFamily="34" charset="0"/>
              <a:ea typeface="Times New Roman" panose="02020603050405020304" pitchFamily="18" charset="0"/>
              <a:cs typeface="Arial" panose="020B0604020202020204" pitchFamily="34" charset="0"/>
            </a:endParaRPr>
          </a:p>
          <a:p>
            <a:endParaRPr lang="de-DE" sz="1200" dirty="0">
              <a:effectLst/>
              <a:latin typeface="Arial" panose="020B0604020202020204" pitchFamily="34" charset="0"/>
              <a:ea typeface="Times New Roman" panose="02020603050405020304" pitchFamily="18" charset="0"/>
              <a:cs typeface="Arial" panose="020B0604020202020204" pitchFamily="34" charset="0"/>
            </a:endParaRPr>
          </a:p>
          <a:p>
            <a:r>
              <a:rPr lang="de-DE" sz="16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 Wasser sparen</a:t>
            </a:r>
            <a:endParaRPr lang="de-DE" sz="12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800"/>
              </a:spcAft>
              <a:tabLst>
                <a:tab pos="914400" algn="l"/>
              </a:tabLst>
            </a:pPr>
            <a:endParaRPr lang="de-DE"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feld 6"/>
          <p:cNvSpPr txBox="1"/>
          <p:nvPr/>
        </p:nvSpPr>
        <p:spPr>
          <a:xfrm rot="16200000">
            <a:off x="-1609540" y="3585753"/>
            <a:ext cx="4725460" cy="1569660"/>
          </a:xfrm>
          <a:prstGeom prst="rect">
            <a:avLst/>
          </a:prstGeom>
          <a:noFill/>
        </p:spPr>
        <p:txBody>
          <a:bodyPr wrap="square" rtlCol="0" anchor="ctr">
            <a:spAutoFit/>
          </a:bodyPr>
          <a:lstStyle/>
          <a:p>
            <a:pPr algn="ctr"/>
            <a:r>
              <a:rPr lang="de-DE" sz="4800" dirty="0">
                <a:latin typeface="Arial" panose="020B0604020202020204" pitchFamily="34" charset="0"/>
                <a:cs typeface="Arial" panose="020B0604020202020204" pitchFamily="34" charset="0"/>
              </a:rPr>
              <a:t>Umweltschutz am Arbeitsplatz</a:t>
            </a:r>
          </a:p>
        </p:txBody>
      </p:sp>
      <p:sp>
        <p:nvSpPr>
          <p:cNvPr id="3" name="Textfeld 2">
            <a:extLst>
              <a:ext uri="{FF2B5EF4-FFF2-40B4-BE49-F238E27FC236}">
                <a16:creationId xmlns:a16="http://schemas.microsoft.com/office/drawing/2014/main" id="{675480B3-FA72-61DF-7385-909728423938}"/>
              </a:ext>
            </a:extLst>
          </p:cNvPr>
          <p:cNvSpPr txBox="1"/>
          <p:nvPr/>
        </p:nvSpPr>
        <p:spPr>
          <a:xfrm>
            <a:off x="10859812" y="6347727"/>
            <a:ext cx="1015664" cy="276999"/>
          </a:xfrm>
          <a:prstGeom prst="rect">
            <a:avLst/>
          </a:prstGeom>
          <a:noFill/>
        </p:spPr>
        <p:txBody>
          <a:bodyPr wrap="square" rtlCol="0">
            <a:spAutoFit/>
          </a:bodyPr>
          <a:lstStyle/>
          <a:p>
            <a:pPr algn="r"/>
            <a:r>
              <a:rPr lang="de-DE" sz="1200" dirty="0"/>
              <a:t>Seite 06</a:t>
            </a:r>
          </a:p>
        </p:txBody>
      </p:sp>
      <p:pic>
        <p:nvPicPr>
          <p:cNvPr id="1026" name="Picture 2" descr="KVB Köln - Umrüstung Infotainmentsysteme - bustec Infosysteme">
            <a:extLst>
              <a:ext uri="{FF2B5EF4-FFF2-40B4-BE49-F238E27FC236}">
                <a16:creationId xmlns:a16="http://schemas.microsoft.com/office/drawing/2014/main" id="{2EC43824-3F78-E33D-D129-2494BEDDA45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4767" y="2032882"/>
            <a:ext cx="1419757" cy="5972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rken und Reisen (Park and Ride) | Straßenschilder">
            <a:extLst>
              <a:ext uri="{FF2B5EF4-FFF2-40B4-BE49-F238E27FC236}">
                <a16:creationId xmlns:a16="http://schemas.microsoft.com/office/drawing/2014/main" id="{5B3A3129-0F0F-35CD-8649-B8F9C5FD86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37232" y="1976829"/>
            <a:ext cx="692158" cy="6921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ahrrad Bike Silhouette Clipart Clipart Scrapbooking SVG DXF jpg PNG Sure  Cuts a Lot Inkscape, Photoshop - Etsy.de">
            <a:extLst>
              <a:ext uri="{FF2B5EF4-FFF2-40B4-BE49-F238E27FC236}">
                <a16:creationId xmlns:a16="http://schemas.microsoft.com/office/drawing/2014/main" id="{2D5D6826-EEBF-55C5-0586-05C6CAB1F45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54083" y="1821358"/>
            <a:ext cx="1332579" cy="9513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Regionalverkehr Köln – Wikipedia">
            <a:extLst>
              <a:ext uri="{FF2B5EF4-FFF2-40B4-BE49-F238E27FC236}">
                <a16:creationId xmlns:a16="http://schemas.microsoft.com/office/drawing/2014/main" id="{5D162D35-1190-4597-DAB0-7A12AA9C9A0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80688" y="2087648"/>
            <a:ext cx="1026871" cy="527127"/>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9CDA4F17-CED4-C944-A3C5-CF4AD0291963}"/>
              </a:ext>
            </a:extLst>
          </p:cNvPr>
          <p:cNvSpPr/>
          <p:nvPr/>
        </p:nvSpPr>
        <p:spPr>
          <a:xfrm>
            <a:off x="0" y="6694415"/>
            <a:ext cx="1541993" cy="1635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8" name="Gruppieren 7">
            <a:extLst>
              <a:ext uri="{FF2B5EF4-FFF2-40B4-BE49-F238E27FC236}">
                <a16:creationId xmlns:a16="http://schemas.microsoft.com/office/drawing/2014/main" id="{F4FC29B9-1AF5-A1AE-D6FD-3AC21E1C9CA0}"/>
              </a:ext>
            </a:extLst>
          </p:cNvPr>
          <p:cNvGrpSpPr/>
          <p:nvPr/>
        </p:nvGrpSpPr>
        <p:grpSpPr>
          <a:xfrm>
            <a:off x="0" y="0"/>
            <a:ext cx="12191999" cy="1883165"/>
            <a:chOff x="0" y="0"/>
            <a:chExt cx="12191999" cy="1883165"/>
          </a:xfrm>
        </p:grpSpPr>
        <p:sp>
          <p:nvSpPr>
            <p:cNvPr id="12" name="Rechteck 11">
              <a:extLst>
                <a:ext uri="{FF2B5EF4-FFF2-40B4-BE49-F238E27FC236}">
                  <a16:creationId xmlns:a16="http://schemas.microsoft.com/office/drawing/2014/main" id="{58148BB1-1D01-3E58-AE63-E849BC47CAD6}"/>
                </a:ext>
              </a:extLst>
            </p:cNvPr>
            <p:cNvSpPr/>
            <p:nvPr/>
          </p:nvSpPr>
          <p:spPr>
            <a:xfrm>
              <a:off x="0" y="0"/>
              <a:ext cx="12191999" cy="188316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F7920CA5-279F-650D-51BB-DDF36ADCDB75}"/>
                </a:ext>
              </a:extLst>
            </p:cNvPr>
            <p:cNvSpPr txBox="1"/>
            <p:nvPr/>
          </p:nvSpPr>
          <p:spPr>
            <a:xfrm>
              <a:off x="3545697" y="693228"/>
              <a:ext cx="4123114" cy="830997"/>
            </a:xfrm>
            <a:prstGeom prst="rect">
              <a:avLst/>
            </a:prstGeom>
            <a:noFill/>
          </p:spPr>
          <p:txBody>
            <a:bodyPr wrap="square" rtlCol="0">
              <a:spAutoFit/>
            </a:bodyPr>
            <a:lstStyle/>
            <a:p>
              <a:pPr algn="ctr"/>
              <a:r>
                <a:rPr lang="de-DE" sz="2400" b="1" dirty="0">
                  <a:latin typeface="Arial" panose="020B0604020202020204" pitchFamily="34" charset="0"/>
                  <a:ea typeface="Cambria" panose="02040503050406030204" pitchFamily="18" charset="0"/>
                  <a:cs typeface="Arial" panose="020B0604020202020204" pitchFamily="34" charset="0"/>
                </a:rPr>
                <a:t>Nachhaltigkeitsbericht 2024</a:t>
              </a:r>
              <a:endParaRPr lang="de-DE" sz="2400" dirty="0">
                <a:latin typeface="Arial" panose="020B0604020202020204" pitchFamily="34" charset="0"/>
                <a:ea typeface="Cambria" panose="02040503050406030204" pitchFamily="18" charset="0"/>
                <a:cs typeface="Arial" panose="020B0604020202020204" pitchFamily="34" charset="0"/>
              </a:endParaRPr>
            </a:p>
          </p:txBody>
        </p:sp>
        <p:pic>
          <p:nvPicPr>
            <p:cNvPr id="14" name="Grafik 13">
              <a:extLst>
                <a:ext uri="{FF2B5EF4-FFF2-40B4-BE49-F238E27FC236}">
                  <a16:creationId xmlns:a16="http://schemas.microsoft.com/office/drawing/2014/main" id="{258ECC4E-1950-0D60-FC60-5DA0010D26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6532" y="205870"/>
              <a:ext cx="2148944" cy="1471424"/>
            </a:xfrm>
            <a:prstGeom prst="rect">
              <a:avLst/>
            </a:prstGeom>
          </p:spPr>
        </p:pic>
        <p:pic>
          <p:nvPicPr>
            <p:cNvPr id="15" name="Grafik 14">
              <a:extLst>
                <a:ext uri="{FF2B5EF4-FFF2-40B4-BE49-F238E27FC236}">
                  <a16:creationId xmlns:a16="http://schemas.microsoft.com/office/drawing/2014/main" id="{388551F9-5944-AADD-72F2-4C0F2A182F8D}"/>
                </a:ext>
              </a:extLst>
            </p:cNvPr>
            <p:cNvPicPr>
              <a:picLocks noChangeAspect="1"/>
            </p:cNvPicPr>
            <p:nvPr/>
          </p:nvPicPr>
          <p:blipFill>
            <a:blip r:embed="rId7"/>
            <a:stretch>
              <a:fillRect/>
            </a:stretch>
          </p:blipFill>
          <p:spPr>
            <a:xfrm>
              <a:off x="204670" y="71815"/>
              <a:ext cx="1709255" cy="1709255"/>
            </a:xfrm>
            <a:prstGeom prst="rect">
              <a:avLst/>
            </a:prstGeom>
          </p:spPr>
        </p:pic>
      </p:grpSp>
      <p:pic>
        <p:nvPicPr>
          <p:cNvPr id="1034" name="Picture 10" descr="Drucker: Über 229.692 lizenzfreie lizenzierbare Stockillustrationen und  -zeichnungen | Shutterstock">
            <a:extLst>
              <a:ext uri="{FF2B5EF4-FFF2-40B4-BE49-F238E27FC236}">
                <a16:creationId xmlns:a16="http://schemas.microsoft.com/office/drawing/2014/main" id="{39FC0EF4-C865-F7A6-5357-7728F111C94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90032" y="3195909"/>
            <a:ext cx="1371354" cy="13713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al und Abfall in Plastikflasche Silhouette flaches Konzept Symbol.  Umweltverschmutzung. Meerestier und Müll im Meerwasseraufkleber, Clipart.  isolierte Cartoon-Illustration auf weißem Hintergrund 2778096 Vektor Kunst  bei Vecteezy">
            <a:extLst>
              <a:ext uri="{FF2B5EF4-FFF2-40B4-BE49-F238E27FC236}">
                <a16:creationId xmlns:a16="http://schemas.microsoft.com/office/drawing/2014/main" id="{CE53E907-1F79-21E1-D907-364CA063478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66533" y="2614775"/>
            <a:ext cx="2482052" cy="9928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rünes Blatt und Energie sparende Lampen Vektor Clipart zum kostenlosen  Download | FreeImages">
            <a:extLst>
              <a:ext uri="{FF2B5EF4-FFF2-40B4-BE49-F238E27FC236}">
                <a16:creationId xmlns:a16="http://schemas.microsoft.com/office/drawing/2014/main" id="{11D133E7-3392-7C1F-1A8D-41AA73C9082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52008" y="3682922"/>
            <a:ext cx="1514669" cy="12117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müllabfuhr-clipart-14 – Aktuelles aus Nüsttal">
            <a:extLst>
              <a:ext uri="{FF2B5EF4-FFF2-40B4-BE49-F238E27FC236}">
                <a16:creationId xmlns:a16="http://schemas.microsoft.com/office/drawing/2014/main" id="{7A1ECEE1-5128-81E9-25AA-4BB9A4BE350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69772" y="4587476"/>
            <a:ext cx="1411873" cy="9989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Kostenloser Clipart-Download von realistisches wasser tropfen spritzen |  FreeImages">
            <a:extLst>
              <a:ext uri="{FF2B5EF4-FFF2-40B4-BE49-F238E27FC236}">
                <a16:creationId xmlns:a16="http://schemas.microsoft.com/office/drawing/2014/main" id="{2CABE722-B242-0397-C3D3-4396DF8ED79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07980" y="5924242"/>
            <a:ext cx="1359990" cy="86132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49" descr="4">
            <a:extLst>
              <a:ext uri="{FF2B5EF4-FFF2-40B4-BE49-F238E27FC236}">
                <a16:creationId xmlns:a16="http://schemas.microsoft.com/office/drawing/2014/main" id="{CC5BD196-7544-7343-873C-850D4142DCDD}"/>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851726" y="5191663"/>
            <a:ext cx="692798" cy="1057075"/>
          </a:xfrm>
          <a:prstGeom prst="rect">
            <a:avLst/>
          </a:prstGeom>
          <a:noFill/>
          <a:ln>
            <a:noFill/>
          </a:ln>
        </p:spPr>
      </p:pic>
    </p:spTree>
    <p:extLst>
      <p:ext uri="{BB962C8B-B14F-4D97-AF65-F5344CB8AC3E}">
        <p14:creationId xmlns:p14="http://schemas.microsoft.com/office/powerpoint/2010/main" val="1771441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DLR – Logo">
            <a:extLst>
              <a:ext uri="{FF2B5EF4-FFF2-40B4-BE49-F238E27FC236}">
                <a16:creationId xmlns:a16="http://schemas.microsoft.com/office/drawing/2014/main" id="{706A083E-28E9-5F21-C51F-01FAA00EF2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9911" y="1757772"/>
            <a:ext cx="1527384" cy="101640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WDR - YouTube">
            <a:extLst>
              <a:ext uri="{FF2B5EF4-FFF2-40B4-BE49-F238E27FC236}">
                <a16:creationId xmlns:a16="http://schemas.microsoft.com/office/drawing/2014/main" id="{4756B4A5-F557-31FE-A8C6-BEF687A30B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7409" y="1226783"/>
            <a:ext cx="2414059" cy="24140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Ausbildung und Duales Studium Bezirksregierung Köln">
            <a:extLst>
              <a:ext uri="{FF2B5EF4-FFF2-40B4-BE49-F238E27FC236}">
                <a16:creationId xmlns:a16="http://schemas.microsoft.com/office/drawing/2014/main" id="{F201B72E-D57A-1845-4AFA-5A92A105221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62937" y="5565451"/>
            <a:ext cx="3470792" cy="15772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adt Köln bei GoGeoGo - Finde deinen nächsten Geojob! 🏢 🌍">
            <a:extLst>
              <a:ext uri="{FF2B5EF4-FFF2-40B4-BE49-F238E27FC236}">
                <a16:creationId xmlns:a16="http://schemas.microsoft.com/office/drawing/2014/main" id="{7A4A7885-8E62-5F63-52FD-FCC99002C9F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26623" y="5571612"/>
            <a:ext cx="2147080" cy="1531602"/>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rot="16200000">
            <a:off x="-1776818" y="3783565"/>
            <a:ext cx="4725460" cy="1070934"/>
          </a:xfrm>
          <a:prstGeom prst="rect">
            <a:avLst/>
          </a:prstGeom>
          <a:noFill/>
        </p:spPr>
        <p:txBody>
          <a:bodyPr wrap="square" rtlCol="0" anchor="ctr">
            <a:spAutoFit/>
          </a:bodyPr>
          <a:lstStyle/>
          <a:p>
            <a:pPr algn="ctr">
              <a:lnSpc>
                <a:spcPct val="107000"/>
              </a:lnSpc>
              <a:spcAft>
                <a:spcPts val="800"/>
              </a:spcAft>
            </a:pPr>
            <a:r>
              <a:rPr lang="de-DE" sz="3600" b="1" dirty="0">
                <a:effectLst/>
                <a:latin typeface="Arial" panose="020B0604020202020204" pitchFamily="34" charset="0"/>
                <a:ea typeface="Calibri" panose="020F0502020204030204" pitchFamily="34" charset="0"/>
                <a:cs typeface="Arial" panose="020B0604020202020204" pitchFamily="34" charset="0"/>
              </a:rPr>
              <a:t>Unsere Stakeholder</a:t>
            </a:r>
          </a:p>
          <a:p>
            <a:pPr algn="ctr">
              <a:lnSpc>
                <a:spcPct val="107000"/>
              </a:lnSpc>
              <a:spcAft>
                <a:spcPts val="800"/>
              </a:spcAft>
            </a:pPr>
            <a:r>
              <a:rPr lang="de-DE" b="1" dirty="0">
                <a:latin typeface="Arial" panose="020B0604020202020204" pitchFamily="34" charset="0"/>
                <a:ea typeface="Calibri" panose="020F0502020204030204" pitchFamily="34" charset="0"/>
                <a:cs typeface="Arial" panose="020B0604020202020204" pitchFamily="34" charset="0"/>
              </a:rPr>
              <a:t>(Hier nur einige unserer Kunden/Gäste)</a:t>
            </a:r>
            <a:endParaRPr lang="de-DE"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feld 2">
            <a:extLst>
              <a:ext uri="{FF2B5EF4-FFF2-40B4-BE49-F238E27FC236}">
                <a16:creationId xmlns:a16="http://schemas.microsoft.com/office/drawing/2014/main" id="{675480B3-FA72-61DF-7385-909728423938}"/>
              </a:ext>
            </a:extLst>
          </p:cNvPr>
          <p:cNvSpPr txBox="1"/>
          <p:nvPr/>
        </p:nvSpPr>
        <p:spPr>
          <a:xfrm>
            <a:off x="10859812" y="6347727"/>
            <a:ext cx="1015664" cy="276999"/>
          </a:xfrm>
          <a:prstGeom prst="rect">
            <a:avLst/>
          </a:prstGeom>
          <a:noFill/>
        </p:spPr>
        <p:txBody>
          <a:bodyPr wrap="square" rtlCol="0">
            <a:spAutoFit/>
          </a:bodyPr>
          <a:lstStyle/>
          <a:p>
            <a:pPr algn="r"/>
            <a:r>
              <a:rPr lang="de-DE" sz="1200" dirty="0"/>
              <a:t>Seite 07</a:t>
            </a:r>
          </a:p>
        </p:txBody>
      </p:sp>
      <p:pic>
        <p:nvPicPr>
          <p:cNvPr id="1026" name="Picture 2">
            <a:extLst>
              <a:ext uri="{FF2B5EF4-FFF2-40B4-BE49-F238E27FC236}">
                <a16:creationId xmlns:a16="http://schemas.microsoft.com/office/drawing/2014/main" id="{32743F0E-89F7-A320-A832-0D0A4E01230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72736" y="3935752"/>
            <a:ext cx="2473860" cy="59676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CE53C71-A7EF-8F88-3D95-281FAD774BD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0104" y="5190439"/>
            <a:ext cx="1998435" cy="405933"/>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uppieren 29">
            <a:extLst>
              <a:ext uri="{FF2B5EF4-FFF2-40B4-BE49-F238E27FC236}">
                <a16:creationId xmlns:a16="http://schemas.microsoft.com/office/drawing/2014/main" id="{378DAB97-6F9C-B104-EC15-749E00CD6E2A}"/>
              </a:ext>
            </a:extLst>
          </p:cNvPr>
          <p:cNvGrpSpPr/>
          <p:nvPr/>
        </p:nvGrpSpPr>
        <p:grpSpPr>
          <a:xfrm>
            <a:off x="3380387" y="3078759"/>
            <a:ext cx="1895912" cy="1686187"/>
            <a:chOff x="3380387" y="3078759"/>
            <a:chExt cx="1895912" cy="1686187"/>
          </a:xfrm>
        </p:grpSpPr>
        <p:sp>
          <p:nvSpPr>
            <p:cNvPr id="6" name="Ellipse 5">
              <a:extLst>
                <a:ext uri="{FF2B5EF4-FFF2-40B4-BE49-F238E27FC236}">
                  <a16:creationId xmlns:a16="http://schemas.microsoft.com/office/drawing/2014/main" id="{A920C4A1-A60E-532A-71FE-DB4C048E6D2C}"/>
                </a:ext>
              </a:extLst>
            </p:cNvPr>
            <p:cNvSpPr/>
            <p:nvPr/>
          </p:nvSpPr>
          <p:spPr>
            <a:xfrm>
              <a:off x="3380387" y="3078759"/>
              <a:ext cx="1895912" cy="1686187"/>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A8127797-F83D-4142-80F4-281BE2B6341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60532" y="3364998"/>
              <a:ext cx="1335621" cy="891807"/>
            </a:xfrm>
            <a:prstGeom prst="rect">
              <a:avLst/>
            </a:prstGeom>
          </p:spPr>
        </p:pic>
      </p:grpSp>
      <p:pic>
        <p:nvPicPr>
          <p:cNvPr id="13" name="Picture 4" descr="Axa Versicherungen – Wikipedia">
            <a:extLst>
              <a:ext uri="{FF2B5EF4-FFF2-40B4-BE49-F238E27FC236}">
                <a16:creationId xmlns:a16="http://schemas.microsoft.com/office/drawing/2014/main" id="{80CC26E2-24E9-0683-EDDD-C0E32C842C3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849162" y="4624957"/>
            <a:ext cx="1026314" cy="1026314"/>
          </a:xfrm>
          <a:prstGeom prst="rect">
            <a:avLst/>
          </a:prstGeom>
          <a:noFill/>
          <a:extLst>
            <a:ext uri="{909E8E84-426E-40DD-AFC4-6F175D3DCCD1}">
              <a14:hiddenFill xmlns:a14="http://schemas.microsoft.com/office/drawing/2010/main">
                <a:solidFill>
                  <a:srgbClr val="FFFFFF"/>
                </a:solidFill>
              </a14:hiddenFill>
            </a:ext>
          </a:extLst>
        </p:spPr>
      </p:pic>
      <p:pic>
        <p:nvPicPr>
          <p:cNvPr id="15" name="Grafik 14">
            <a:extLst>
              <a:ext uri="{FF2B5EF4-FFF2-40B4-BE49-F238E27FC236}">
                <a16:creationId xmlns:a16="http://schemas.microsoft.com/office/drawing/2014/main" id="{C8DCDFE1-43F4-D648-F025-36BC45B98C68}"/>
              </a:ext>
            </a:extLst>
          </p:cNvPr>
          <p:cNvPicPr>
            <a:picLocks noChangeAspect="1"/>
          </p:cNvPicPr>
          <p:nvPr/>
        </p:nvPicPr>
        <p:blipFill>
          <a:blip r:embed="rId10"/>
          <a:stretch>
            <a:fillRect/>
          </a:stretch>
        </p:blipFill>
        <p:spPr>
          <a:xfrm>
            <a:off x="1123134" y="3033486"/>
            <a:ext cx="1937526" cy="408070"/>
          </a:xfrm>
          <a:prstGeom prst="rect">
            <a:avLst/>
          </a:prstGeom>
        </p:spPr>
      </p:pic>
      <p:pic>
        <p:nvPicPr>
          <p:cNvPr id="14" name="Grafik 13" descr="Pfeil nach rechts mit einfarbiger Füllung">
            <a:extLst>
              <a:ext uri="{FF2B5EF4-FFF2-40B4-BE49-F238E27FC236}">
                <a16:creationId xmlns:a16="http://schemas.microsoft.com/office/drawing/2014/main" id="{3EA3250A-D987-EA38-50BD-86367C4CA43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20742318">
            <a:off x="5195355" y="2755478"/>
            <a:ext cx="3999841" cy="864841"/>
          </a:xfrm>
          <a:prstGeom prst="rect">
            <a:avLst/>
          </a:prstGeom>
        </p:spPr>
      </p:pic>
      <p:pic>
        <p:nvPicPr>
          <p:cNvPr id="17" name="Grafik 16" descr="Pfeil nach rechts mit einfarbiger Füllung">
            <a:extLst>
              <a:ext uri="{FF2B5EF4-FFF2-40B4-BE49-F238E27FC236}">
                <a16:creationId xmlns:a16="http://schemas.microsoft.com/office/drawing/2014/main" id="{3384827F-9F24-7261-22C7-1A57183DB56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9879076">
            <a:off x="2611514" y="3772431"/>
            <a:ext cx="780061" cy="864841"/>
          </a:xfrm>
          <a:prstGeom prst="rect">
            <a:avLst/>
          </a:prstGeom>
        </p:spPr>
      </p:pic>
      <p:pic>
        <p:nvPicPr>
          <p:cNvPr id="19" name="Grafik 18" descr="Pfeil nach rechts mit einfarbiger Füllung">
            <a:extLst>
              <a:ext uri="{FF2B5EF4-FFF2-40B4-BE49-F238E27FC236}">
                <a16:creationId xmlns:a16="http://schemas.microsoft.com/office/drawing/2014/main" id="{8EA6B448-6FED-1885-C8D1-B2B95C5D462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8555273">
            <a:off x="2718968" y="4393738"/>
            <a:ext cx="982910" cy="864841"/>
          </a:xfrm>
          <a:prstGeom prst="rect">
            <a:avLst/>
          </a:prstGeom>
        </p:spPr>
      </p:pic>
      <p:pic>
        <p:nvPicPr>
          <p:cNvPr id="2" name="Grafik 1" descr="Pfeil nach rechts mit einfarbiger Füllung">
            <a:extLst>
              <a:ext uri="{FF2B5EF4-FFF2-40B4-BE49-F238E27FC236}">
                <a16:creationId xmlns:a16="http://schemas.microsoft.com/office/drawing/2014/main" id="{ADDC814C-84F7-BB1B-F8BA-FDC21D898F9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5400000">
            <a:off x="3825383" y="4895704"/>
            <a:ext cx="941058" cy="864841"/>
          </a:xfrm>
          <a:prstGeom prst="rect">
            <a:avLst/>
          </a:prstGeom>
        </p:spPr>
      </p:pic>
      <p:pic>
        <p:nvPicPr>
          <p:cNvPr id="20" name="Picture 2" descr="IG Bergbau, Chemie, Energie – Wikipedia">
            <a:extLst>
              <a:ext uri="{FF2B5EF4-FFF2-40B4-BE49-F238E27FC236}">
                <a16:creationId xmlns:a16="http://schemas.microsoft.com/office/drawing/2014/main" id="{0DA91D1E-7D47-C59B-72BA-E9FE7461D86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79179" y="1928907"/>
            <a:ext cx="1014312" cy="1014312"/>
          </a:xfrm>
          <a:prstGeom prst="rect">
            <a:avLst/>
          </a:prstGeom>
          <a:noFill/>
          <a:extLst>
            <a:ext uri="{909E8E84-426E-40DD-AFC4-6F175D3DCCD1}">
              <a14:hiddenFill xmlns:a14="http://schemas.microsoft.com/office/drawing/2010/main">
                <a:solidFill>
                  <a:srgbClr val="FFFFFF"/>
                </a:solidFill>
              </a14:hiddenFill>
            </a:ext>
          </a:extLst>
        </p:spPr>
      </p:pic>
      <p:pic>
        <p:nvPicPr>
          <p:cNvPr id="21" name="Grafik 20" descr="Pfeil nach rechts mit einfarbiger Füllung">
            <a:extLst>
              <a:ext uri="{FF2B5EF4-FFF2-40B4-BE49-F238E27FC236}">
                <a16:creationId xmlns:a16="http://schemas.microsoft.com/office/drawing/2014/main" id="{7D9BD517-65B9-674A-EEE7-7C03C2F33F1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7462069">
            <a:off x="2741185" y="4900376"/>
            <a:ext cx="1580941" cy="864841"/>
          </a:xfrm>
          <a:prstGeom prst="rect">
            <a:avLst/>
          </a:prstGeom>
        </p:spPr>
      </p:pic>
      <p:pic>
        <p:nvPicPr>
          <p:cNvPr id="1030" name="Picture 6" descr="Landschaftsverband Rheinland, Landesjugendamt FÖJ-Zentralstelle (LVR) -  Förderverein Ökologische Freiwilligendienste e. V.">
            <a:extLst>
              <a:ext uri="{FF2B5EF4-FFF2-40B4-BE49-F238E27FC236}">
                <a16:creationId xmlns:a16="http://schemas.microsoft.com/office/drawing/2014/main" id="{B3DDE585-519E-333F-76C2-9FA1093F6D9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97922" y="5821148"/>
            <a:ext cx="2435947" cy="97713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Jobs von PKF Industrie- und Verkehrstreuhand GmbH | MünchenerJOBS.de">
            <a:extLst>
              <a:ext uri="{FF2B5EF4-FFF2-40B4-BE49-F238E27FC236}">
                <a16:creationId xmlns:a16="http://schemas.microsoft.com/office/drawing/2014/main" id="{95ED756A-1C43-710D-5C48-A7A6694324FF}"/>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249970" y="3852253"/>
            <a:ext cx="1337753" cy="100534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a:extLst>
              <a:ext uri="{FF2B5EF4-FFF2-40B4-BE49-F238E27FC236}">
                <a16:creationId xmlns:a16="http://schemas.microsoft.com/office/drawing/2014/main" id="{A1FB6C7C-ACF7-5FE5-ECE0-5534735E30F7}"/>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153533" y="6019194"/>
            <a:ext cx="2175750" cy="5711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V Allgemeine Versicherung AG">
            <a:extLst>
              <a:ext uri="{FF2B5EF4-FFF2-40B4-BE49-F238E27FC236}">
                <a16:creationId xmlns:a16="http://schemas.microsoft.com/office/drawing/2014/main" id="{B8905C31-3E25-1FC7-A7F1-2ED48EDC175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915075" y="2789702"/>
            <a:ext cx="1866797" cy="960067"/>
          </a:xfrm>
          <a:prstGeom prst="rect">
            <a:avLst/>
          </a:prstGeom>
          <a:noFill/>
          <a:extLst>
            <a:ext uri="{909E8E84-426E-40DD-AFC4-6F175D3DCCD1}">
              <a14:hiddenFill xmlns:a14="http://schemas.microsoft.com/office/drawing/2010/main">
                <a:solidFill>
                  <a:srgbClr val="FFFFFF"/>
                </a:solidFill>
              </a14:hiddenFill>
            </a:ext>
          </a:extLst>
        </p:spPr>
      </p:pic>
      <p:pic>
        <p:nvPicPr>
          <p:cNvPr id="25" name="Grafik 24" descr="Pfeil nach rechts mit einfarbiger Füllung">
            <a:extLst>
              <a:ext uri="{FF2B5EF4-FFF2-40B4-BE49-F238E27FC236}">
                <a16:creationId xmlns:a16="http://schemas.microsoft.com/office/drawing/2014/main" id="{C96BDD38-2884-6DDE-7664-A845466EDEB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21280728">
            <a:off x="5205305" y="3194925"/>
            <a:ext cx="4546773" cy="864841"/>
          </a:xfrm>
          <a:prstGeom prst="rect">
            <a:avLst/>
          </a:prstGeom>
        </p:spPr>
      </p:pic>
      <p:pic>
        <p:nvPicPr>
          <p:cNvPr id="27" name="Grafik 26" descr="Pfeil nach rechts mit einfarbiger Füllung">
            <a:extLst>
              <a:ext uri="{FF2B5EF4-FFF2-40B4-BE49-F238E27FC236}">
                <a16:creationId xmlns:a16="http://schemas.microsoft.com/office/drawing/2014/main" id="{0C4891FA-2F9F-6F03-1F8B-E53F12753C7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616740">
            <a:off x="5132711" y="4204325"/>
            <a:ext cx="5202041" cy="864841"/>
          </a:xfrm>
          <a:prstGeom prst="rect">
            <a:avLst/>
          </a:prstGeom>
        </p:spPr>
      </p:pic>
      <p:pic>
        <p:nvPicPr>
          <p:cNvPr id="28" name="Grafik 27" descr="Pfeil nach rechts mit einfarbiger Füllung">
            <a:extLst>
              <a:ext uri="{FF2B5EF4-FFF2-40B4-BE49-F238E27FC236}">
                <a16:creationId xmlns:a16="http://schemas.microsoft.com/office/drawing/2014/main" id="{A2B95698-2E44-76DA-5EAD-0D49738A5BF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235419">
            <a:off x="4870297" y="4544153"/>
            <a:ext cx="4189708" cy="864841"/>
          </a:xfrm>
          <a:prstGeom prst="rect">
            <a:avLst/>
          </a:prstGeom>
        </p:spPr>
      </p:pic>
      <p:pic>
        <p:nvPicPr>
          <p:cNvPr id="29" name="Grafik 28" descr="Pfeil nach rechts mit einfarbiger Füllung">
            <a:extLst>
              <a:ext uri="{FF2B5EF4-FFF2-40B4-BE49-F238E27FC236}">
                <a16:creationId xmlns:a16="http://schemas.microsoft.com/office/drawing/2014/main" id="{755CDD48-1A2B-DBA6-220C-41D4FB4A23C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2396976">
            <a:off x="4779783" y="4715272"/>
            <a:ext cx="1993854" cy="864841"/>
          </a:xfrm>
          <a:prstGeom prst="rect">
            <a:avLst/>
          </a:prstGeom>
        </p:spPr>
      </p:pic>
      <p:pic>
        <p:nvPicPr>
          <p:cNvPr id="31" name="Grafik 30" descr="Zurück mit einfarbiger Füllung">
            <a:extLst>
              <a:ext uri="{FF2B5EF4-FFF2-40B4-BE49-F238E27FC236}">
                <a16:creationId xmlns:a16="http://schemas.microsoft.com/office/drawing/2014/main" id="{A8C09338-874B-6EB6-60A3-9DB69076894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12175578" flipV="1">
            <a:off x="3103560" y="2328940"/>
            <a:ext cx="968360" cy="774104"/>
          </a:xfrm>
          <a:prstGeom prst="rect">
            <a:avLst/>
          </a:prstGeom>
        </p:spPr>
      </p:pic>
      <p:sp>
        <p:nvSpPr>
          <p:cNvPr id="8" name="Rechteck 7">
            <a:extLst>
              <a:ext uri="{FF2B5EF4-FFF2-40B4-BE49-F238E27FC236}">
                <a16:creationId xmlns:a16="http://schemas.microsoft.com/office/drawing/2014/main" id="{3E45DBB1-020C-7356-5E93-B31AD04CE792}"/>
              </a:ext>
            </a:extLst>
          </p:cNvPr>
          <p:cNvSpPr/>
          <p:nvPr/>
        </p:nvSpPr>
        <p:spPr>
          <a:xfrm>
            <a:off x="0" y="6694415"/>
            <a:ext cx="1541993" cy="1635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2" name="Gruppieren 31">
            <a:extLst>
              <a:ext uri="{FF2B5EF4-FFF2-40B4-BE49-F238E27FC236}">
                <a16:creationId xmlns:a16="http://schemas.microsoft.com/office/drawing/2014/main" id="{11EE1673-7116-82B0-526B-698EC77AB674}"/>
              </a:ext>
            </a:extLst>
          </p:cNvPr>
          <p:cNvGrpSpPr/>
          <p:nvPr/>
        </p:nvGrpSpPr>
        <p:grpSpPr>
          <a:xfrm>
            <a:off x="0" y="0"/>
            <a:ext cx="12191999" cy="1883165"/>
            <a:chOff x="0" y="0"/>
            <a:chExt cx="12191999" cy="1883165"/>
          </a:xfrm>
        </p:grpSpPr>
        <p:sp>
          <p:nvSpPr>
            <p:cNvPr id="33" name="Rechteck 32">
              <a:extLst>
                <a:ext uri="{FF2B5EF4-FFF2-40B4-BE49-F238E27FC236}">
                  <a16:creationId xmlns:a16="http://schemas.microsoft.com/office/drawing/2014/main" id="{E25FD381-F55A-C101-50CA-51C2B9ACB1CB}"/>
                </a:ext>
              </a:extLst>
            </p:cNvPr>
            <p:cNvSpPr/>
            <p:nvPr/>
          </p:nvSpPr>
          <p:spPr>
            <a:xfrm>
              <a:off x="0" y="0"/>
              <a:ext cx="12191999" cy="188316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a:p>
          </p:txBody>
        </p:sp>
        <p:sp>
          <p:nvSpPr>
            <p:cNvPr id="34" name="Textfeld 33">
              <a:extLst>
                <a:ext uri="{FF2B5EF4-FFF2-40B4-BE49-F238E27FC236}">
                  <a16:creationId xmlns:a16="http://schemas.microsoft.com/office/drawing/2014/main" id="{8CA62162-B9FE-78D4-B3C5-D7E0412AF80C}"/>
                </a:ext>
              </a:extLst>
            </p:cNvPr>
            <p:cNvSpPr txBox="1"/>
            <p:nvPr/>
          </p:nvSpPr>
          <p:spPr>
            <a:xfrm>
              <a:off x="3545697" y="693228"/>
              <a:ext cx="4123114" cy="830997"/>
            </a:xfrm>
            <a:prstGeom prst="rect">
              <a:avLst/>
            </a:prstGeom>
            <a:noFill/>
          </p:spPr>
          <p:txBody>
            <a:bodyPr wrap="square" rtlCol="0">
              <a:spAutoFit/>
            </a:bodyPr>
            <a:lstStyle/>
            <a:p>
              <a:pPr algn="ctr"/>
              <a:r>
                <a:rPr lang="de-DE" sz="2400" b="1" dirty="0">
                  <a:latin typeface="Arial" panose="020B0604020202020204" pitchFamily="34" charset="0"/>
                  <a:ea typeface="Cambria" panose="02040503050406030204" pitchFamily="18" charset="0"/>
                  <a:cs typeface="Arial" panose="020B0604020202020204" pitchFamily="34" charset="0"/>
                </a:rPr>
                <a:t>Nachhaltigkeitsbericht 2024</a:t>
              </a:r>
              <a:endParaRPr lang="de-DE" sz="2400" dirty="0">
                <a:latin typeface="Arial" panose="020B0604020202020204" pitchFamily="34" charset="0"/>
                <a:ea typeface="Cambria" panose="02040503050406030204" pitchFamily="18" charset="0"/>
                <a:cs typeface="Arial" panose="020B0604020202020204" pitchFamily="34" charset="0"/>
              </a:endParaRPr>
            </a:p>
          </p:txBody>
        </p:sp>
        <p:pic>
          <p:nvPicPr>
            <p:cNvPr id="35" name="Grafik 34">
              <a:extLst>
                <a:ext uri="{FF2B5EF4-FFF2-40B4-BE49-F238E27FC236}">
                  <a16:creationId xmlns:a16="http://schemas.microsoft.com/office/drawing/2014/main" id="{C622B4B6-BF70-D37E-8FC7-BF1DD69FC0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26532" y="205870"/>
              <a:ext cx="2148944" cy="1471424"/>
            </a:xfrm>
            <a:prstGeom prst="rect">
              <a:avLst/>
            </a:prstGeom>
          </p:spPr>
        </p:pic>
        <p:pic>
          <p:nvPicPr>
            <p:cNvPr id="36" name="Grafik 35">
              <a:extLst>
                <a:ext uri="{FF2B5EF4-FFF2-40B4-BE49-F238E27FC236}">
                  <a16:creationId xmlns:a16="http://schemas.microsoft.com/office/drawing/2014/main" id="{6189D716-56C8-6281-F8EE-3FB010723BF9}"/>
                </a:ext>
              </a:extLst>
            </p:cNvPr>
            <p:cNvPicPr>
              <a:picLocks noChangeAspect="1"/>
            </p:cNvPicPr>
            <p:nvPr/>
          </p:nvPicPr>
          <p:blipFill>
            <a:blip r:embed="rId20"/>
            <a:stretch>
              <a:fillRect/>
            </a:stretch>
          </p:blipFill>
          <p:spPr>
            <a:xfrm>
              <a:off x="204670" y="71815"/>
              <a:ext cx="1709255" cy="1709255"/>
            </a:xfrm>
            <a:prstGeom prst="rect">
              <a:avLst/>
            </a:prstGeom>
          </p:spPr>
        </p:pic>
      </p:grpSp>
      <p:pic>
        <p:nvPicPr>
          <p:cNvPr id="11" name="Grafik 10" descr="Zurück mit einfarbiger Füllung">
            <a:extLst>
              <a:ext uri="{FF2B5EF4-FFF2-40B4-BE49-F238E27FC236}">
                <a16:creationId xmlns:a16="http://schemas.microsoft.com/office/drawing/2014/main" id="{430464C0-2634-D2D7-C833-E8F8293B271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10140390" flipV="1">
            <a:off x="3060457" y="2866572"/>
            <a:ext cx="609628" cy="592310"/>
          </a:xfrm>
          <a:prstGeom prst="rect">
            <a:avLst/>
          </a:prstGeom>
        </p:spPr>
      </p:pic>
      <p:pic>
        <p:nvPicPr>
          <p:cNvPr id="37" name="Grafik 36" descr="Zurück mit einfarbiger Füllung">
            <a:extLst>
              <a:ext uri="{FF2B5EF4-FFF2-40B4-BE49-F238E27FC236}">
                <a16:creationId xmlns:a16="http://schemas.microsoft.com/office/drawing/2014/main" id="{741489A7-2F72-002E-9DB5-CBC67D7B5FE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9216468" flipH="1" flipV="1">
            <a:off x="4613283" y="2543723"/>
            <a:ext cx="613514" cy="634760"/>
          </a:xfrm>
          <a:prstGeom prst="rect">
            <a:avLst/>
          </a:prstGeom>
        </p:spPr>
      </p:pic>
      <p:pic>
        <p:nvPicPr>
          <p:cNvPr id="38" name="Grafik 37" descr="Pfeil nach rechts mit einfarbiger Füllung">
            <a:extLst>
              <a:ext uri="{FF2B5EF4-FFF2-40B4-BE49-F238E27FC236}">
                <a16:creationId xmlns:a16="http://schemas.microsoft.com/office/drawing/2014/main" id="{9FCCD595-3D93-0E5E-17B4-22118C18AA0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62799">
            <a:off x="5368480" y="3669331"/>
            <a:ext cx="3403754" cy="864841"/>
          </a:xfrm>
          <a:prstGeom prst="rect">
            <a:avLst/>
          </a:prstGeom>
        </p:spPr>
      </p:pic>
      <p:pic>
        <p:nvPicPr>
          <p:cNvPr id="9" name="Grafik 8">
            <a:extLst>
              <a:ext uri="{FF2B5EF4-FFF2-40B4-BE49-F238E27FC236}">
                <a16:creationId xmlns:a16="http://schemas.microsoft.com/office/drawing/2014/main" id="{C55CCDD6-1562-28D3-6DA3-31B0ACDB9B9D}"/>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432101" y="1946410"/>
            <a:ext cx="2476846" cy="657317"/>
          </a:xfrm>
          <a:prstGeom prst="rect">
            <a:avLst/>
          </a:prstGeom>
        </p:spPr>
      </p:pic>
      <p:pic>
        <p:nvPicPr>
          <p:cNvPr id="16" name="Grafik 15">
            <a:extLst>
              <a:ext uri="{FF2B5EF4-FFF2-40B4-BE49-F238E27FC236}">
                <a16:creationId xmlns:a16="http://schemas.microsoft.com/office/drawing/2014/main" id="{BFDC3A5A-0502-4CA6-D03D-6992A4920183}"/>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295824" y="1991246"/>
            <a:ext cx="2829320" cy="647790"/>
          </a:xfrm>
          <a:prstGeom prst="rect">
            <a:avLst/>
          </a:prstGeom>
        </p:spPr>
      </p:pic>
      <p:pic>
        <p:nvPicPr>
          <p:cNvPr id="18" name="Grafik 17" descr="Pfeil nach rechts mit einfarbiger Füllung">
            <a:extLst>
              <a:ext uri="{FF2B5EF4-FFF2-40B4-BE49-F238E27FC236}">
                <a16:creationId xmlns:a16="http://schemas.microsoft.com/office/drawing/2014/main" id="{F1563EB3-2214-89C7-F12A-917A0F95808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5400000" flipH="1">
            <a:off x="4106921" y="2579294"/>
            <a:ext cx="367398" cy="575062"/>
          </a:xfrm>
          <a:prstGeom prst="rect">
            <a:avLst/>
          </a:prstGeom>
        </p:spPr>
      </p:pic>
      <p:pic>
        <p:nvPicPr>
          <p:cNvPr id="26" name="Grafik 25" descr="Zurück mit einfarbiger Füllung">
            <a:extLst>
              <a:ext uri="{FF2B5EF4-FFF2-40B4-BE49-F238E27FC236}">
                <a16:creationId xmlns:a16="http://schemas.microsoft.com/office/drawing/2014/main" id="{9DF2DABE-AB70-E35C-1677-6E1C057D6CF4}"/>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19270204" flipV="1">
            <a:off x="5421795" y="2692801"/>
            <a:ext cx="1748434" cy="774104"/>
          </a:xfrm>
          <a:prstGeom prst="rect">
            <a:avLst/>
          </a:prstGeom>
        </p:spPr>
      </p:pic>
    </p:spTree>
    <p:extLst>
      <p:ext uri="{BB962C8B-B14F-4D97-AF65-F5344CB8AC3E}">
        <p14:creationId xmlns:p14="http://schemas.microsoft.com/office/powerpoint/2010/main" val="207887269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b138d40c-b7a7-4b86-bf18-26ee822da147}" enabled="1" method="Privileged" siteId="{e80cd88e-b6c2-45a2-a41c-41c6ae250c0e}" contentBits="2" removed="0"/>
</clbl:labelList>
</file>

<file path=docProps/app.xml><?xml version="1.0" encoding="utf-8"?>
<Properties xmlns="http://schemas.openxmlformats.org/officeDocument/2006/extended-properties" xmlns:vt="http://schemas.openxmlformats.org/officeDocument/2006/docPropsVTypes">
  <TotalTime>0</TotalTime>
  <Words>1875</Words>
  <Application>Microsoft Office PowerPoint</Application>
  <PresentationFormat>Breitbild</PresentationFormat>
  <Paragraphs>350</Paragraphs>
  <Slides>19</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19</vt:i4>
      </vt:variant>
    </vt:vector>
  </HeadingPairs>
  <TitlesOfParts>
    <vt:vector size="25" baseType="lpstr">
      <vt:lpstr>Aptos</vt:lpstr>
      <vt:lpstr>Arial</vt:lpstr>
      <vt:lpstr>Calibri</vt:lpstr>
      <vt:lpstr>Calibri Light</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Genossenschaftsverband- Verband der Regionen e. 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Jörg Döring</dc:creator>
  <cp:lastModifiedBy>Jörg Döring</cp:lastModifiedBy>
  <cp:revision>114</cp:revision>
  <cp:lastPrinted>2025-03-17T12:44:06Z</cp:lastPrinted>
  <dcterms:created xsi:type="dcterms:W3CDTF">2023-07-12T02:25:09Z</dcterms:created>
  <dcterms:modified xsi:type="dcterms:W3CDTF">2025-04-10T07:43:12Z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138d40c-b7a7-4b86-bf18-26ee822da147_Enabled">
    <vt:lpwstr>true</vt:lpwstr>
  </property>
  <property fmtid="{D5CDD505-2E9C-101B-9397-08002B2CF9AE}" pid="3" name="MSIP_Label_b138d40c-b7a7-4b86-bf18-26ee822da147_SetDate">
    <vt:lpwstr>2024-03-20T22:44:36Z</vt:lpwstr>
  </property>
  <property fmtid="{D5CDD505-2E9C-101B-9397-08002B2CF9AE}" pid="4" name="MSIP_Label_b138d40c-b7a7-4b86-bf18-26ee822da147_Method">
    <vt:lpwstr>Privileged</vt:lpwstr>
  </property>
  <property fmtid="{D5CDD505-2E9C-101B-9397-08002B2CF9AE}" pid="5" name="MSIP_Label_b138d40c-b7a7-4b86-bf18-26ee822da147_Name">
    <vt:lpwstr>Öffentlich</vt:lpwstr>
  </property>
  <property fmtid="{D5CDD505-2E9C-101B-9397-08002B2CF9AE}" pid="6" name="MSIP_Label_b138d40c-b7a7-4b86-bf18-26ee822da147_SiteId">
    <vt:lpwstr>e80cd88e-b6c2-45a2-a41c-41c6ae250c0e</vt:lpwstr>
  </property>
  <property fmtid="{D5CDD505-2E9C-101B-9397-08002B2CF9AE}" pid="7" name="MSIP_Label_b138d40c-b7a7-4b86-bf18-26ee822da147_ActionId">
    <vt:lpwstr>f26fbdde-d87c-41df-b674-a500a433cf64</vt:lpwstr>
  </property>
  <property fmtid="{D5CDD505-2E9C-101B-9397-08002B2CF9AE}" pid="8" name="MSIP_Label_b138d40c-b7a7-4b86-bf18-26ee822da147_ContentBits">
    <vt:lpwstr>2</vt:lpwstr>
  </property>
  <property fmtid="{D5CDD505-2E9C-101B-9397-08002B2CF9AE}" pid="9" name="ClassificationContentMarkingFooterLocations">
    <vt:lpwstr>Office:8</vt:lpwstr>
  </property>
  <property fmtid="{D5CDD505-2E9C-101B-9397-08002B2CF9AE}" pid="10" name="ClassificationContentMarkingFooterText">
    <vt:lpwstr>Klassifizierung: Öffentlich</vt:lpwstr>
  </property>
</Properties>
</file>